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75" r:id="rId2"/>
    <p:sldId id="256" r:id="rId3"/>
    <p:sldId id="259" r:id="rId4"/>
    <p:sldId id="261" r:id="rId5"/>
    <p:sldId id="268" r:id="rId6"/>
    <p:sldId id="270" r:id="rId7"/>
    <p:sldId id="262" r:id="rId8"/>
    <p:sldId id="271" r:id="rId9"/>
    <p:sldId id="267" r:id="rId10"/>
    <p:sldId id="276" r:id="rId11"/>
    <p:sldId id="282" r:id="rId12"/>
    <p:sldId id="278" r:id="rId13"/>
    <p:sldId id="284" r:id="rId14"/>
    <p:sldId id="285" r:id="rId15"/>
    <p:sldId id="286" r:id="rId16"/>
    <p:sldId id="274" r:id="rId17"/>
    <p:sldId id="272"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74" d="100"/>
          <a:sy n="74" d="100"/>
        </p:scale>
        <p:origin x="-1902" y="-90"/>
      </p:cViewPr>
      <p:guideLst>
        <p:guide orient="horz" pos="2160"/>
        <p:guide pos="2880"/>
      </p:guideLst>
    </p:cSldViewPr>
  </p:slideViewPr>
  <p:notesTextViewPr>
    <p:cViewPr>
      <p:scale>
        <a:sx n="1" d="1"/>
        <a:sy n="1" d="1"/>
      </p:scale>
      <p:origin x="0" y="0"/>
    </p:cViewPr>
  </p:notesTextViewPr>
  <p:sorterViewPr>
    <p:cViewPr>
      <p:scale>
        <a:sx n="100" d="100"/>
        <a:sy n="100" d="100"/>
      </p:scale>
      <p:origin x="0" y="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59" tIns="46580" rIns="93159" bIns="46580" rtlCol="0"/>
          <a:lstStyle>
            <a:lvl1pPr algn="l">
              <a:defRPr sz="13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59" tIns="46580" rIns="93159" bIns="46580" rtlCol="0"/>
          <a:lstStyle>
            <a:lvl1pPr algn="r">
              <a:defRPr sz="1300"/>
            </a:lvl1pPr>
          </a:lstStyle>
          <a:p>
            <a:fld id="{DF770FBB-C82E-4416-9EA5-2AC56E00FE64}" type="datetimeFigureOut">
              <a:rPr lang="en-US" smtClean="0"/>
              <a:t>1/13/2018</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59" tIns="46580" rIns="93159" bIns="46580" rtlCol="0" anchor="b"/>
          <a:lstStyle>
            <a:lvl1pPr algn="l">
              <a:defRPr sz="13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59" tIns="46580" rIns="93159" bIns="46580" rtlCol="0" anchor="b"/>
          <a:lstStyle>
            <a:lvl1pPr algn="r">
              <a:defRPr sz="1300"/>
            </a:lvl1pPr>
          </a:lstStyle>
          <a:p>
            <a:fld id="{331B4D07-5C43-4CE1-A371-B42607E9CDC6}" type="slidenum">
              <a:rPr lang="en-US" smtClean="0"/>
              <a:t>‹#›</a:t>
            </a:fld>
            <a:endParaRPr lang="en-US"/>
          </a:p>
        </p:txBody>
      </p:sp>
    </p:spTree>
    <p:extLst>
      <p:ext uri="{BB962C8B-B14F-4D97-AF65-F5344CB8AC3E}">
        <p14:creationId xmlns:p14="http://schemas.microsoft.com/office/powerpoint/2010/main" val="32542013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59" tIns="46580" rIns="93159" bIns="46580" rtlCol="0"/>
          <a:lstStyle>
            <a:lvl1pPr algn="l">
              <a:defRPr sz="13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59" tIns="46580" rIns="93159" bIns="46580" rtlCol="0"/>
          <a:lstStyle>
            <a:lvl1pPr algn="r">
              <a:defRPr sz="1300"/>
            </a:lvl1pPr>
          </a:lstStyle>
          <a:p>
            <a:fld id="{14A06970-013F-45BA-9429-37ED77D0937F}" type="datetimeFigureOut">
              <a:rPr lang="en-US" smtClean="0"/>
              <a:t>1/13/2018</a:t>
            </a:fld>
            <a:endParaRPr lang="en-US"/>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3159" tIns="46580" rIns="93159" bIns="46580"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59" tIns="46580" rIns="93159"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59" tIns="46580" rIns="93159" bIns="46580" rtlCol="0" anchor="b"/>
          <a:lstStyle>
            <a:lvl1pPr algn="l">
              <a:defRPr sz="13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59" tIns="46580" rIns="93159" bIns="46580" rtlCol="0" anchor="b"/>
          <a:lstStyle>
            <a:lvl1pPr algn="r">
              <a:defRPr sz="1300"/>
            </a:lvl1pPr>
          </a:lstStyle>
          <a:p>
            <a:fld id="{BA426BA9-069A-4283-A595-6AB779925111}" type="slidenum">
              <a:rPr lang="en-US" smtClean="0"/>
              <a:t>‹#›</a:t>
            </a:fld>
            <a:endParaRPr lang="en-US"/>
          </a:p>
        </p:txBody>
      </p:sp>
    </p:spTree>
    <p:extLst>
      <p:ext uri="{BB962C8B-B14F-4D97-AF65-F5344CB8AC3E}">
        <p14:creationId xmlns:p14="http://schemas.microsoft.com/office/powerpoint/2010/main" val="23106688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1</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10</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11</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12</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13</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14</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15</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16</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17</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2</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3</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4</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5</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6</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7</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8</a:t>
            </a:fld>
            <a:endParaRPr lang="en-US"/>
          </a:p>
        </p:txBody>
      </p:sp>
    </p:spTree>
    <p:extLst>
      <p:ext uri="{BB962C8B-B14F-4D97-AF65-F5344CB8AC3E}">
        <p14:creationId xmlns:p14="http://schemas.microsoft.com/office/powerpoint/2010/main" val="3994042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26BA9-069A-4283-A595-6AB779925111}" type="slidenum">
              <a:rPr lang="en-US" smtClean="0"/>
              <a:t>9</a:t>
            </a:fld>
            <a:endParaRPr lang="en-US"/>
          </a:p>
        </p:txBody>
      </p:sp>
    </p:spTree>
    <p:extLst>
      <p:ext uri="{BB962C8B-B14F-4D97-AF65-F5344CB8AC3E}">
        <p14:creationId xmlns:p14="http://schemas.microsoft.com/office/powerpoint/2010/main" val="399404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158C5F-DCE1-4B0B-B582-8133AEEFD15C}" type="datetime1">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399229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F75CB0-5F37-409F-A7BB-1C93BDD2A588}" type="datetime1">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1798347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E31B59-44B6-452A-A5A8-A8806DB7E62F}" type="datetime1">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378574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CA4891-3C53-4783-A161-192073CE325B}" type="datetime1">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58219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F8F90F-7EB0-4D82-82BB-7F89A47CDEAF}" type="datetime1">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400348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BFF947-98CA-495A-9D01-C50F8866294A}" type="datetime1">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51278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393C7B-DC66-4571-B048-9C90F8874399}" type="datetime1">
              <a:rPr lang="en-US" smtClean="0"/>
              <a:t>1/13/2018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191516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BD1DFD-774D-4D8F-8579-56080B04BD1F}" type="datetime1">
              <a:rPr lang="en-US" smtClean="0"/>
              <a:t>1/13/2018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165292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42672-1826-4BE8-A9BF-C774ECD60DB2}" type="datetime1">
              <a:rPr lang="en-US" smtClean="0"/>
              <a:t>1/13/2018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984312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5CB2D-1F2D-4B27-B8B9-690909396C80}" type="datetime1">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222432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40FAC-F06D-4B24-8F6D-9F2575754A2A}" type="datetime1">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70299-8477-4808-8BDD-CD3B5B1ED7E0}" type="slidenum">
              <a:rPr lang="en-US" smtClean="0"/>
              <a:t>‹#›</a:t>
            </a:fld>
            <a:endParaRPr lang="en-US"/>
          </a:p>
        </p:txBody>
      </p:sp>
    </p:spTree>
    <p:extLst>
      <p:ext uri="{BB962C8B-B14F-4D97-AF65-F5344CB8AC3E}">
        <p14:creationId xmlns:p14="http://schemas.microsoft.com/office/powerpoint/2010/main" val="2436642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2670F-6664-48BC-9263-1EA10D4C2701}" type="datetime1">
              <a:rPr lang="en-US" smtClean="0"/>
              <a:t>1/13/2018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70299-8477-4808-8BDD-CD3B5B1ED7E0}" type="slidenum">
              <a:rPr lang="en-US" smtClean="0"/>
              <a:t>‹#›</a:t>
            </a:fld>
            <a:endParaRPr lang="en-US"/>
          </a:p>
        </p:txBody>
      </p:sp>
    </p:spTree>
    <p:extLst>
      <p:ext uri="{BB962C8B-B14F-4D97-AF65-F5344CB8AC3E}">
        <p14:creationId xmlns:p14="http://schemas.microsoft.com/office/powerpoint/2010/main" val="627146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investopedia.com/articles/investing/102113/what-are-hedge-funds.asp" TargetMode="External"/><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0.jpeg"/><Relationship Id="rId3" Type="http://schemas.openxmlformats.org/officeDocument/2006/relationships/audio" Target="../media/media8.wav"/><Relationship Id="rId7" Type="http://schemas.openxmlformats.org/officeDocument/2006/relationships/image" Target="../media/image2.png"/><Relationship Id="rId12" Type="http://schemas.openxmlformats.org/officeDocument/2006/relationships/image" Target="../media/image19.jpeg"/><Relationship Id="rId2" Type="http://schemas.microsoft.com/office/2007/relationships/media" Target="../media/media8.wav"/><Relationship Id="rId1" Type="http://schemas.openxmlformats.org/officeDocument/2006/relationships/vmlDrawing" Target="../drawings/vmlDrawing4.vml"/><Relationship Id="rId6" Type="http://schemas.openxmlformats.org/officeDocument/2006/relationships/image" Target="../media/image1.JPG"/><Relationship Id="rId11" Type="http://schemas.openxmlformats.org/officeDocument/2006/relationships/image" Target="../media/image18.jpeg"/><Relationship Id="rId5" Type="http://schemas.openxmlformats.org/officeDocument/2006/relationships/notesSlide" Target="../notesSlides/notesSlide11.xml"/><Relationship Id="rId10" Type="http://schemas.openxmlformats.org/officeDocument/2006/relationships/image" Target="../media/image4.wmf"/><Relationship Id="rId4" Type="http://schemas.openxmlformats.org/officeDocument/2006/relationships/slideLayout" Target="../slideLayouts/slideLayout7.xml"/><Relationship Id="rId9" Type="http://schemas.openxmlformats.org/officeDocument/2006/relationships/oleObject" Target="../embeddings/oleObject13.bin"/><Relationship Id="rId1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hyperlink" Target="https://www.investopedia.com/articles/investing/102113/what-are-hedge-funds.asp" TargetMode="External"/><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JPG"/><Relationship Id="rId10" Type="http://schemas.openxmlformats.org/officeDocument/2006/relationships/image" Target="../media/image9.png"/><Relationship Id="rId4" Type="http://schemas.openxmlformats.org/officeDocument/2006/relationships/notesSlide" Target="../notesSlides/notesSlide12.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hyperlink" Target="https://www.investopedia.com/articles/investing/102113/what-are-hedge-funds.asp" TargetMode="External"/><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18.jpeg"/><Relationship Id="rId4" Type="http://schemas.openxmlformats.org/officeDocument/2006/relationships/notesSlide" Target="../notesSlides/notesSlide13.xml"/><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hyperlink" Target="https://www.investopedia.com/articles/investing/102113/what-are-hedge-funds.asp" TargetMode="External"/><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www.investopedia.com/articles/investing/102113/what-are-hedge-funds.asp" TargetMode="External"/><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11" Type="http://schemas.openxmlformats.org/officeDocument/2006/relationships/image" Target="../media/image26.jpeg"/><Relationship Id="rId5" Type="http://schemas.openxmlformats.org/officeDocument/2006/relationships/image" Target="../media/image1.JPG"/><Relationship Id="rId10" Type="http://schemas.openxmlformats.org/officeDocument/2006/relationships/image" Target="../media/image25.png"/><Relationship Id="rId4" Type="http://schemas.openxmlformats.org/officeDocument/2006/relationships/notesSlide" Target="../notesSlides/notesSlide15.xml"/><Relationship Id="rId9" Type="http://schemas.openxmlformats.org/officeDocument/2006/relationships/image" Target="../media/image24.gif"/></Relationships>
</file>

<file path=ppt/slides/_rels/slide16.xml.rels><?xml version="1.0" encoding="UTF-8" standalone="yes"?>
<Relationships xmlns="http://schemas.openxmlformats.org/package/2006/relationships"><Relationship Id="rId8" Type="http://schemas.openxmlformats.org/officeDocument/2006/relationships/hyperlink" Target="mailto:vawilliams@FinFix.org" TargetMode="External"/><Relationship Id="rId3" Type="http://schemas.openxmlformats.org/officeDocument/2006/relationships/audio" Target="../media/media10.wav"/><Relationship Id="rId7" Type="http://schemas.openxmlformats.org/officeDocument/2006/relationships/image" Target="../media/image2.png"/><Relationship Id="rId2" Type="http://schemas.microsoft.com/office/2007/relationships/media" Target="../media/media10.wav"/><Relationship Id="rId1" Type="http://schemas.openxmlformats.org/officeDocument/2006/relationships/vmlDrawing" Target="../drawings/vmlDrawing5.vml"/><Relationship Id="rId6" Type="http://schemas.openxmlformats.org/officeDocument/2006/relationships/image" Target="../media/image1.JPG"/><Relationship Id="rId11" Type="http://schemas.openxmlformats.org/officeDocument/2006/relationships/image" Target="../media/image3.png"/><Relationship Id="rId5" Type="http://schemas.openxmlformats.org/officeDocument/2006/relationships/notesSlide" Target="../notesSlides/notesSlide16.xml"/><Relationship Id="rId10" Type="http://schemas.openxmlformats.org/officeDocument/2006/relationships/image" Target="../media/image27.wmf"/><Relationship Id="rId4" Type="http://schemas.openxmlformats.org/officeDocument/2006/relationships/slideLayout" Target="../slideLayouts/slideLayout7.xml"/><Relationship Id="rId9"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8.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oleObject" Target="../embeddings/oleObject5.bin"/><Relationship Id="rId3" Type="http://schemas.openxmlformats.org/officeDocument/2006/relationships/audio" Target="../media/media3.wav"/><Relationship Id="rId7" Type="http://schemas.openxmlformats.org/officeDocument/2006/relationships/image" Target="../media/image2.png"/><Relationship Id="rId12" Type="http://schemas.openxmlformats.org/officeDocument/2006/relationships/oleObject" Target="../embeddings/oleObject4.bin"/><Relationship Id="rId2" Type="http://schemas.microsoft.com/office/2007/relationships/media" Target="../media/media3.wav"/><Relationship Id="rId1" Type="http://schemas.openxmlformats.org/officeDocument/2006/relationships/vmlDrawing" Target="../drawings/vmlDrawing1.vml"/><Relationship Id="rId6" Type="http://schemas.openxmlformats.org/officeDocument/2006/relationships/image" Target="../media/image1.JPG"/><Relationship Id="rId11" Type="http://schemas.openxmlformats.org/officeDocument/2006/relationships/oleObject" Target="../embeddings/oleObject3.bin"/><Relationship Id="rId5" Type="http://schemas.openxmlformats.org/officeDocument/2006/relationships/notesSlide" Target="../notesSlides/notesSlide3.xml"/><Relationship Id="rId10" Type="http://schemas.openxmlformats.org/officeDocument/2006/relationships/oleObject" Target="../embeddings/oleObject2.bin"/><Relationship Id="rId4" Type="http://schemas.openxmlformats.org/officeDocument/2006/relationships/slideLayout" Target="../slideLayouts/slideLayout7.xml"/><Relationship Id="rId9" Type="http://schemas.openxmlformats.org/officeDocument/2006/relationships/image" Target="../media/image4.wmf"/><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media4.wav"/><Relationship Id="rId7" Type="http://schemas.openxmlformats.org/officeDocument/2006/relationships/image" Target="../media/image2.png"/><Relationship Id="rId2" Type="http://schemas.microsoft.com/office/2007/relationships/media" Target="../media/media4.wav"/><Relationship Id="rId1" Type="http://schemas.openxmlformats.org/officeDocument/2006/relationships/vmlDrawing" Target="../drawings/vmlDrawing2.vml"/><Relationship Id="rId6" Type="http://schemas.openxmlformats.org/officeDocument/2006/relationships/image" Target="../media/image1.JPG"/><Relationship Id="rId11" Type="http://schemas.openxmlformats.org/officeDocument/2006/relationships/image" Target="../media/image3.png"/><Relationship Id="rId5" Type="http://schemas.openxmlformats.org/officeDocument/2006/relationships/notesSlide" Target="../notesSlides/notesSlide4.xml"/><Relationship Id="rId10" Type="http://schemas.openxmlformats.org/officeDocument/2006/relationships/image" Target="../media/image6.wmf"/><Relationship Id="rId4" Type="http://schemas.openxmlformats.org/officeDocument/2006/relationships/slideLayout" Target="../slideLayouts/slideLayout7.xml"/><Relationship Id="rId9"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1.bin"/><Relationship Id="rId3" Type="http://schemas.openxmlformats.org/officeDocument/2006/relationships/audio" Target="../media/media7.wav"/><Relationship Id="rId7" Type="http://schemas.openxmlformats.org/officeDocument/2006/relationships/image" Target="../media/image2.png"/><Relationship Id="rId12" Type="http://schemas.openxmlformats.org/officeDocument/2006/relationships/oleObject" Target="../embeddings/oleObject10.bin"/><Relationship Id="rId2" Type="http://schemas.microsoft.com/office/2007/relationships/media" Target="../media/media7.wav"/><Relationship Id="rId16" Type="http://schemas.openxmlformats.org/officeDocument/2006/relationships/image" Target="../media/image3.png"/><Relationship Id="rId1" Type="http://schemas.openxmlformats.org/officeDocument/2006/relationships/vmlDrawing" Target="../drawings/vmlDrawing3.vml"/><Relationship Id="rId6" Type="http://schemas.openxmlformats.org/officeDocument/2006/relationships/image" Target="../media/image1.JPG"/><Relationship Id="rId11" Type="http://schemas.openxmlformats.org/officeDocument/2006/relationships/oleObject" Target="../embeddings/oleObject9.bin"/><Relationship Id="rId5" Type="http://schemas.openxmlformats.org/officeDocument/2006/relationships/notesSlide" Target="../notesSlides/notesSlide7.xml"/><Relationship Id="rId15" Type="http://schemas.openxmlformats.org/officeDocument/2006/relationships/image" Target="../media/image13.png"/><Relationship Id="rId10" Type="http://schemas.openxmlformats.org/officeDocument/2006/relationships/oleObject" Target="../embeddings/oleObject8.bin"/><Relationship Id="rId4" Type="http://schemas.openxmlformats.org/officeDocument/2006/relationships/slideLayout" Target="../slideLayouts/slideLayout7.xml"/><Relationship Id="rId9" Type="http://schemas.openxmlformats.org/officeDocument/2006/relationships/image" Target="../media/image4.wmf"/><Relationship Id="rId1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5943600"/>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ubtitle 12"/>
          <p:cNvSpPr>
            <a:spLocks noGrp="1"/>
          </p:cNvSpPr>
          <p:nvPr>
            <p:ph type="subTitle" idx="4294967295"/>
          </p:nvPr>
        </p:nvSpPr>
        <p:spPr>
          <a:xfrm>
            <a:off x="1143000" y="1600200"/>
            <a:ext cx="6477000" cy="2971800"/>
          </a:xfrm>
        </p:spPr>
        <p:txBody>
          <a:bodyPr>
            <a:noAutofit/>
          </a:bodyPr>
          <a:lstStyle/>
          <a:p>
            <a:pPr marL="0" indent="0" algn="ctr">
              <a:buNone/>
            </a:pPr>
            <a:r>
              <a:rPr lang="en-US" sz="4000" b="1" dirty="0" smtClean="0">
                <a:solidFill>
                  <a:schemeClr val="accent2">
                    <a:lumMod val="50000"/>
                  </a:schemeClr>
                </a:solidFill>
              </a:rPr>
              <a:t>This Presentation Reflects The Views of FinFix.  </a:t>
            </a:r>
          </a:p>
          <a:p>
            <a:pPr marL="0" indent="0" algn="ctr">
              <a:buNone/>
            </a:pPr>
            <a:r>
              <a:rPr lang="en-US" sz="4000" b="1" dirty="0" smtClean="0">
                <a:solidFill>
                  <a:schemeClr val="accent2">
                    <a:lumMod val="50000"/>
                  </a:schemeClr>
                </a:solidFill>
              </a:rPr>
              <a:t>The Content is Subject to Refinement and Change.</a:t>
            </a:r>
            <a:endParaRPr lang="en-US" sz="4000" b="1" dirty="0">
              <a:solidFill>
                <a:schemeClr val="accent2">
                  <a:lumMod val="50000"/>
                </a:schemeClr>
              </a:solidFill>
            </a:endParaRPr>
          </a:p>
        </p:txBody>
      </p:sp>
      <p:sp>
        <p:nvSpPr>
          <p:cNvPr id="2" name="TextBox 1"/>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5537561"/>
      </p:ext>
    </p:extLst>
  </p:cSld>
  <p:clrMapOvr>
    <a:masterClrMapping/>
  </p:clrMapOvr>
  <mc:AlternateContent xmlns:mc="http://schemas.openxmlformats.org/markup-compatibility/2006" xmlns:p14="http://schemas.microsoft.com/office/powerpoint/2010/main">
    <mc:Choice Requires="p14">
      <p:transition spd="slow" p14:dur="2000" advTm="9722"/>
    </mc:Choice>
    <mc:Fallback xmlns="">
      <p:transition spd="slow" advTm="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050"/>
          <p:cNvSpPr txBox="1">
            <a:spLocks noChangeArrowheads="1"/>
          </p:cNvSpPr>
          <p:nvPr/>
        </p:nvSpPr>
        <p:spPr>
          <a:xfrm>
            <a:off x="2438400" y="609600"/>
            <a:ext cx="4838700" cy="762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a:solidFill>
                  <a:srgbClr val="990033"/>
                </a:solidFill>
                <a:latin typeface="Arial" panose="020B0604020202020204" pitchFamily="34" charset="0"/>
                <a:cs typeface="Arial" panose="020B0604020202020204" pitchFamily="34" charset="0"/>
              </a:rPr>
              <a:t>c</a:t>
            </a:r>
            <a:r>
              <a:rPr lang="en-US" altLang="en-US" sz="3200" b="1" dirty="0" smtClean="0">
                <a:solidFill>
                  <a:srgbClr val="990033"/>
                </a:solidFill>
                <a:latin typeface="Arial" panose="020B0604020202020204" pitchFamily="34" charset="0"/>
                <a:cs typeface="Arial" panose="020B0604020202020204" pitchFamily="34" charset="0"/>
              </a:rPr>
              <a:t>oming  ….AND GOING</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Box 7"/>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3" name="TextBox 2"/>
          <p:cNvSpPr txBox="1"/>
          <p:nvPr/>
        </p:nvSpPr>
        <p:spPr>
          <a:xfrm>
            <a:off x="1050567" y="2133600"/>
            <a:ext cx="7153276" cy="1708160"/>
          </a:xfrm>
          <a:prstGeom prst="rect">
            <a:avLst/>
          </a:prstGeom>
          <a:noFill/>
        </p:spPr>
        <p:txBody>
          <a:bodyPr wrap="square" rtlCol="0">
            <a:spAutoFit/>
          </a:bodyPr>
          <a:lstStyle/>
          <a:p>
            <a:endParaRPr lang="en-US" sz="900" dirty="0" smtClean="0">
              <a:hlinkClick r:id="rId8"/>
            </a:endParaRPr>
          </a:p>
          <a:p>
            <a:r>
              <a:rPr lang="en-US" sz="9600" b="1" dirty="0" smtClean="0">
                <a:solidFill>
                  <a:srgbClr val="990033"/>
                </a:solidFill>
              </a:rPr>
              <a:t>HEDGE FUND</a:t>
            </a:r>
            <a:endParaRPr lang="en-US" sz="9600" b="1" dirty="0" smtClean="0">
              <a:solidFill>
                <a:srgbClr val="990033"/>
              </a:solidFill>
              <a:hlinkClick r:id="rId8"/>
            </a:endParaRPr>
          </a:p>
        </p:txBody>
      </p:sp>
    </p:spTree>
    <p:extLst>
      <p:ext uri="{BB962C8B-B14F-4D97-AF65-F5344CB8AC3E}">
        <p14:creationId xmlns:p14="http://schemas.microsoft.com/office/powerpoint/2010/main" val="2523470940"/>
      </p:ext>
    </p:extLst>
  </p:cSld>
  <p:clrMapOvr>
    <a:masterClrMapping/>
  </p:clrMapOvr>
  <mc:AlternateContent xmlns:mc="http://schemas.openxmlformats.org/markup-compatibility/2006" xmlns:p14="http://schemas.microsoft.com/office/powerpoint/2010/main">
    <mc:Choice Requires="p14">
      <p:transition spd="slow" p14:dur="2000" advTm="14994"/>
    </mc:Choice>
    <mc:Fallback xmlns="">
      <p:transition spd="slow" advTm="1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2053"/>
          <p:cNvSpPr txBox="1">
            <a:spLocks noChangeArrowheads="1"/>
          </p:cNvSpPr>
          <p:nvPr/>
        </p:nvSpPr>
        <p:spPr bwMode="auto">
          <a:xfrm>
            <a:off x="2590800" y="4724400"/>
            <a:ext cx="4266899"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a:spcBef>
                <a:spcPts val="400"/>
              </a:spcBef>
              <a:buClrTx/>
              <a:buSzTx/>
              <a:buFontTx/>
              <a:buNone/>
            </a:pPr>
            <a:r>
              <a:rPr lang="en-US" altLang="en-US" sz="4400" b="1" dirty="0" smtClean="0">
                <a:solidFill>
                  <a:srgbClr val="FF0000"/>
                </a:solidFill>
                <a:latin typeface="Arial" panose="020B0604020202020204" pitchFamily="34" charset="0"/>
                <a:cs typeface="Arial" panose="020B0604020202020204" pitchFamily="34" charset="0"/>
              </a:rPr>
              <a:t>WIN – WIN </a:t>
            </a:r>
            <a:endParaRPr lang="en-US" altLang="en-US" sz="4400" b="1" dirty="0">
              <a:solidFill>
                <a:srgbClr val="FF0000"/>
              </a:solidFill>
              <a:latin typeface="Arial" panose="020B0604020202020204" pitchFamily="34" charset="0"/>
              <a:cs typeface="Arial" panose="020B0604020202020204" pitchFamily="34" charset="0"/>
            </a:endParaRPr>
          </a:p>
        </p:txBody>
      </p:sp>
      <p:sp>
        <p:nvSpPr>
          <p:cNvPr id="17" name="Rectangle 2050"/>
          <p:cNvSpPr txBox="1">
            <a:spLocks noChangeArrowheads="1"/>
          </p:cNvSpPr>
          <p:nvPr/>
        </p:nvSpPr>
        <p:spPr>
          <a:xfrm>
            <a:off x="2438400" y="609600"/>
            <a:ext cx="4838700" cy="762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a:solidFill>
                  <a:srgbClr val="990033"/>
                </a:solidFill>
                <a:latin typeface="Arial" panose="020B0604020202020204" pitchFamily="34" charset="0"/>
                <a:cs typeface="Arial" panose="020B0604020202020204" pitchFamily="34" charset="0"/>
              </a:rPr>
              <a:t>c</a:t>
            </a:r>
            <a:r>
              <a:rPr lang="en-US" altLang="en-US" sz="3200" b="1" dirty="0" smtClean="0">
                <a:solidFill>
                  <a:srgbClr val="990033"/>
                </a:solidFill>
                <a:latin typeface="Arial" panose="020B0604020202020204" pitchFamily="34" charset="0"/>
                <a:cs typeface="Arial" panose="020B0604020202020204" pitchFamily="34" charset="0"/>
              </a:rPr>
              <a:t>oming  ….AND GOING</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Box 7"/>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graphicFrame>
        <p:nvGraphicFramePr>
          <p:cNvPr id="5" name="Object 4"/>
          <p:cNvGraphicFramePr>
            <a:graphicFrameLocks/>
          </p:cNvGraphicFramePr>
          <p:nvPr>
            <p:extLst>
              <p:ext uri="{D42A27DB-BD31-4B8C-83A1-F6EECF244321}">
                <p14:modId xmlns:p14="http://schemas.microsoft.com/office/powerpoint/2010/main" val="852960410"/>
              </p:ext>
            </p:extLst>
          </p:nvPr>
        </p:nvGraphicFramePr>
        <p:xfrm>
          <a:off x="3488024" y="2914159"/>
          <a:ext cx="2472449" cy="1647825"/>
        </p:xfrm>
        <a:graphic>
          <a:graphicData uri="http://schemas.openxmlformats.org/presentationml/2006/ole">
            <mc:AlternateContent xmlns:mc="http://schemas.openxmlformats.org/markup-compatibility/2006">
              <mc:Choice xmlns:v="urn:schemas-microsoft-com:vml" Requires="v">
                <p:oleObj spid="_x0000_s11294" name="Drawing" r:id="rId9" imgW="2698750" imgH="1779588" progId="FLW3Drawing">
                  <p:embed/>
                </p:oleObj>
              </mc:Choice>
              <mc:Fallback>
                <p:oleObj name="Drawing" r:id="rId9" imgW="2698750" imgH="1779588" progId="FLW3Drawing">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8024" y="2914159"/>
                        <a:ext cx="2472449" cy="1647825"/>
                      </a:xfrm>
                      <a:prstGeom prst="rect">
                        <a:avLst/>
                      </a:prstGeom>
                      <a:noFill/>
                      <a:ln>
                        <a:noFill/>
                      </a:ln>
                    </p:spPr>
                  </p:pic>
                </p:oleObj>
              </mc:Fallback>
            </mc:AlternateContent>
          </a:graphicData>
        </a:graphic>
      </p:graphicFrame>
      <p:pic>
        <p:nvPicPr>
          <p:cNvPr id="10" name="Picture 6" descr="Business men and woman financial collapse pop art retro  illustrati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13097" y="4559301"/>
            <a:ext cx="1525206" cy="10845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usinessman keeping the growth in econom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74348" y="4559301"/>
            <a:ext cx="1753915" cy="113030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descr="Image result for picture of be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descr="Image result for picture of bea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3" name="Picture 9" descr="Image result for picture of bear and bull market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74348" y="2738907"/>
            <a:ext cx="1721643" cy="1143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06341" y="1803820"/>
            <a:ext cx="2590197" cy="646331"/>
          </a:xfrm>
          <a:prstGeom prst="rect">
            <a:avLst/>
          </a:prstGeom>
          <a:noFill/>
        </p:spPr>
        <p:txBody>
          <a:bodyPr wrap="square" rtlCol="0">
            <a:spAutoFit/>
          </a:bodyPr>
          <a:lstStyle/>
          <a:p>
            <a:pPr algn="ctr"/>
            <a:r>
              <a:rPr lang="en-US" b="1" dirty="0" smtClean="0"/>
              <a:t>PIC OF </a:t>
            </a:r>
          </a:p>
          <a:p>
            <a:pPr algn="ctr"/>
            <a:r>
              <a:rPr lang="en-US" b="1" dirty="0" smtClean="0"/>
              <a:t>HEDGE FUND MANAGER</a:t>
            </a:r>
            <a:endParaRPr lang="en-US" b="1" dirty="0"/>
          </a:p>
        </p:txBody>
      </p:sp>
      <p:pic>
        <p:nvPicPr>
          <p:cNvPr id="11286" name="Picture 22" descr="Sculpture of bear at the stock exchange in Frankfurt, German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9509" y="2768903"/>
            <a:ext cx="1612382"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922952"/>
      </p:ext>
    </p:extLst>
  </p:cSld>
  <p:clrMapOvr>
    <a:masterClrMapping/>
  </p:clrMapOvr>
  <mc:AlternateContent xmlns:mc="http://schemas.openxmlformats.org/markup-compatibility/2006" xmlns:p14="http://schemas.microsoft.com/office/powerpoint/2010/main">
    <mc:Choice Requires="p14">
      <p:transition spd="slow" p14:dur="2000" advTm="14994"/>
    </mc:Choice>
    <mc:Fallback xmlns="">
      <p:transition spd="slow" advTm="1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050"/>
          <p:cNvSpPr txBox="1">
            <a:spLocks noChangeArrowheads="1"/>
          </p:cNvSpPr>
          <p:nvPr/>
        </p:nvSpPr>
        <p:spPr>
          <a:xfrm>
            <a:off x="2184042" y="258651"/>
            <a:ext cx="6274157" cy="762000"/>
          </a:xfrm>
          <a:prstGeom prst="rect">
            <a:avLst/>
          </a:prstGeom>
          <a:no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2400" b="1" dirty="0" smtClean="0">
                <a:solidFill>
                  <a:srgbClr val="990033"/>
                </a:solidFill>
                <a:latin typeface="Arial" panose="020B0604020202020204" pitchFamily="34" charset="0"/>
                <a:cs typeface="Arial" panose="020B0604020202020204" pitchFamily="34" charset="0"/>
              </a:rPr>
              <a:t>coming</a:t>
            </a:r>
            <a:r>
              <a:rPr lang="en-US" altLang="en-US" sz="3200" b="1" dirty="0" smtClean="0">
                <a:solidFill>
                  <a:srgbClr val="990033"/>
                </a:solidFill>
                <a:latin typeface="Arial" panose="020B0604020202020204" pitchFamily="34" charset="0"/>
                <a:cs typeface="Arial" panose="020B0604020202020204" pitchFamily="34" charset="0"/>
              </a:rPr>
              <a:t> ….</a:t>
            </a:r>
            <a:r>
              <a:rPr lang="en-US" altLang="en-US" sz="2400" b="1" dirty="0" smtClean="0">
                <a:solidFill>
                  <a:srgbClr val="990033"/>
                </a:solidFill>
                <a:latin typeface="Arial" panose="020B0604020202020204" pitchFamily="34" charset="0"/>
                <a:cs typeface="Arial" panose="020B0604020202020204" pitchFamily="34" charset="0"/>
              </a:rPr>
              <a:t>and GOING  </a:t>
            </a:r>
            <a:r>
              <a:rPr lang="en-US" altLang="en-US" sz="3800" b="1" dirty="0" smtClean="0">
                <a:solidFill>
                  <a:srgbClr val="990033"/>
                </a:solidFill>
                <a:latin typeface="Arial" panose="020B0604020202020204" pitchFamily="34" charset="0"/>
                <a:cs typeface="Arial" panose="020B0604020202020204" pitchFamily="34" charset="0"/>
              </a:rPr>
              <a:t>HEDGE FUNDS</a:t>
            </a:r>
            <a:endParaRPr lang="en-US" altLang="en-US" sz="3800" b="1" dirty="0">
              <a:solidFill>
                <a:srgbClr val="990033"/>
              </a:solidFill>
              <a:latin typeface="Arial" panose="020B0604020202020204" pitchFamily="34" charset="0"/>
              <a:cs typeface="Arial" panose="020B0604020202020204" pitchFamily="34" charset="0"/>
            </a:endParaRPr>
          </a:p>
        </p:txBody>
      </p:sp>
      <p:sp>
        <p:nvSpPr>
          <p:cNvPr id="8" name="TextBox 7"/>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3" name="TextBox 2"/>
          <p:cNvSpPr txBox="1"/>
          <p:nvPr/>
        </p:nvSpPr>
        <p:spPr>
          <a:xfrm>
            <a:off x="1304924" y="1196370"/>
            <a:ext cx="6619876" cy="784830"/>
          </a:xfrm>
          <a:prstGeom prst="rect">
            <a:avLst/>
          </a:prstGeom>
          <a:noFill/>
        </p:spPr>
        <p:txBody>
          <a:bodyPr wrap="square" rtlCol="0">
            <a:spAutoFit/>
          </a:bodyPr>
          <a:lstStyle/>
          <a:p>
            <a:endParaRPr lang="en-US" sz="900" dirty="0" smtClean="0">
              <a:hlinkClick r:id="rId8"/>
            </a:endParaRPr>
          </a:p>
          <a:p>
            <a:pPr algn="ctr"/>
            <a:r>
              <a:rPr lang="en-US" sz="3600" b="1" dirty="0" smtClean="0">
                <a:solidFill>
                  <a:srgbClr val="990033"/>
                </a:solidFill>
              </a:rPr>
              <a:t>MORTGAGE BACKED SECURITIES</a:t>
            </a:r>
          </a:p>
        </p:txBody>
      </p:sp>
      <p:sp>
        <p:nvSpPr>
          <p:cNvPr id="10" name="Text Box 2053"/>
          <p:cNvSpPr txBox="1">
            <a:spLocks noChangeArrowheads="1"/>
          </p:cNvSpPr>
          <p:nvPr/>
        </p:nvSpPr>
        <p:spPr bwMode="auto">
          <a:xfrm>
            <a:off x="513479" y="4724400"/>
            <a:ext cx="7868521" cy="12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USING FRONT END KNOWLEDGE OF MORTGAGE FRAUD TO TAKE ADVANTAGE OF INVESTORS IN M</a:t>
            </a:r>
            <a:r>
              <a:rPr lang="en-US" altLang="en-US" sz="800" b="1" dirty="0" smtClean="0">
                <a:solidFill>
                  <a:srgbClr val="000000"/>
                </a:solidFill>
                <a:latin typeface="Arial" panose="020B0604020202020204" pitchFamily="34" charset="0"/>
                <a:cs typeface="Arial" panose="020B0604020202020204" pitchFamily="34" charset="0"/>
              </a:rPr>
              <a:t>ORTGAGE</a:t>
            </a:r>
            <a:r>
              <a:rPr lang="en-US" altLang="en-US" sz="2800" b="1" dirty="0" smtClean="0">
                <a:solidFill>
                  <a:srgbClr val="000000"/>
                </a:solidFill>
                <a:latin typeface="Arial" panose="020B0604020202020204" pitchFamily="34" charset="0"/>
                <a:cs typeface="Arial" panose="020B0604020202020204" pitchFamily="34" charset="0"/>
              </a:rPr>
              <a:t> B</a:t>
            </a:r>
            <a:r>
              <a:rPr lang="en-US" altLang="en-US" sz="800" b="1" dirty="0" smtClean="0">
                <a:solidFill>
                  <a:srgbClr val="000000"/>
                </a:solidFill>
                <a:latin typeface="Arial" panose="020B0604020202020204" pitchFamily="34" charset="0"/>
                <a:cs typeface="Arial" panose="020B0604020202020204" pitchFamily="34" charset="0"/>
              </a:rPr>
              <a:t>ACKED</a:t>
            </a:r>
            <a:r>
              <a:rPr lang="en-US" altLang="en-US" sz="2800" b="1" dirty="0" smtClean="0">
                <a:solidFill>
                  <a:srgbClr val="000000"/>
                </a:solidFill>
                <a:latin typeface="Arial" panose="020B0604020202020204" pitchFamily="34" charset="0"/>
                <a:cs typeface="Arial" panose="020B0604020202020204" pitchFamily="34" charset="0"/>
              </a:rPr>
              <a:t> S</a:t>
            </a:r>
            <a:r>
              <a:rPr lang="en-US" altLang="en-US" sz="800" b="1" dirty="0" smtClean="0">
                <a:solidFill>
                  <a:srgbClr val="000000"/>
                </a:solidFill>
                <a:latin typeface="Arial" panose="020B0604020202020204" pitchFamily="34" charset="0"/>
                <a:cs typeface="Arial" panose="020B0604020202020204" pitchFamily="34" charset="0"/>
              </a:rPr>
              <a:t>ECURITIES</a:t>
            </a:r>
            <a:endParaRPr lang="en-US" altLang="en-US" sz="800" b="1" dirty="0">
              <a:solidFill>
                <a:srgbClr val="000000"/>
              </a:solidFill>
              <a:latin typeface="Arial" panose="020B0604020202020204" pitchFamily="34" charset="0"/>
              <a:cs typeface="Arial" panose="020B0604020202020204" pitchFamily="34" charset="0"/>
            </a:endParaRPr>
          </a:p>
        </p:txBody>
      </p:sp>
      <p:grpSp>
        <p:nvGrpSpPr>
          <p:cNvPr id="9" name="Group 8"/>
          <p:cNvGrpSpPr/>
          <p:nvPr/>
        </p:nvGrpSpPr>
        <p:grpSpPr>
          <a:xfrm>
            <a:off x="1960220" y="2735267"/>
            <a:ext cx="5134898" cy="1227133"/>
            <a:chOff x="1960220" y="2801255"/>
            <a:chExt cx="5134898" cy="1227133"/>
          </a:xfrm>
        </p:grpSpPr>
        <p:grpSp>
          <p:nvGrpSpPr>
            <p:cNvPr id="6" name="Group 5"/>
            <p:cNvGrpSpPr/>
            <p:nvPr/>
          </p:nvGrpSpPr>
          <p:grpSpPr>
            <a:xfrm>
              <a:off x="1960220" y="2801255"/>
              <a:ext cx="5134898" cy="1227133"/>
              <a:chOff x="757203" y="2274975"/>
              <a:chExt cx="7523467" cy="1729012"/>
            </a:xfrm>
          </p:grpSpPr>
          <p:pic>
            <p:nvPicPr>
              <p:cNvPr id="1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39058" y="2274975"/>
                <a:ext cx="2141612" cy="165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1000" y="2338406"/>
                <a:ext cx="1270667" cy="149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757203" y="2274975"/>
                <a:ext cx="2863947" cy="1729012"/>
                <a:chOff x="141224" y="1894244"/>
                <a:chExt cx="3901252" cy="2174418"/>
              </a:xfrm>
            </p:grpSpPr>
            <p:pic>
              <p:nvPicPr>
                <p:cNvPr id="1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8145" y="2720381"/>
                  <a:ext cx="1945721" cy="89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1224" y="1894244"/>
                  <a:ext cx="1945721" cy="89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96755" y="2274975"/>
                  <a:ext cx="1945721" cy="89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2311" y="3177850"/>
                  <a:ext cx="1945721" cy="89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Striped Right Arrow 19"/>
              <p:cNvSpPr/>
              <p:nvPr/>
            </p:nvSpPr>
            <p:spPr>
              <a:xfrm>
                <a:off x="3707311" y="2713127"/>
                <a:ext cx="636089" cy="1020673"/>
              </a:xfrm>
              <a:prstGeom prst="stripedRightArrow">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riped Right Arrow 20"/>
              <p:cNvSpPr/>
              <p:nvPr/>
            </p:nvSpPr>
            <p:spPr>
              <a:xfrm>
                <a:off x="5562600" y="2713127"/>
                <a:ext cx="636089" cy="1020673"/>
              </a:xfrm>
              <a:prstGeom prst="stripedRightArrow">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444333" y="2743200"/>
                <a:ext cx="965867" cy="400110"/>
              </a:xfrm>
              <a:prstGeom prst="rect">
                <a:avLst/>
              </a:prstGeom>
              <a:noFill/>
            </p:spPr>
            <p:txBody>
              <a:bodyPr wrap="square" rtlCol="0">
                <a:spAutoFit/>
              </a:bodyPr>
              <a:lstStyle/>
              <a:p>
                <a:r>
                  <a:rPr lang="en-US" sz="1200" b="1" dirty="0" smtClean="0"/>
                  <a:t>TRUST</a:t>
                </a:r>
              </a:p>
            </p:txBody>
          </p:sp>
        </p:grpSp>
        <p:sp>
          <p:nvSpPr>
            <p:cNvPr id="7" name="TextBox 6"/>
            <p:cNvSpPr txBox="1"/>
            <p:nvPr/>
          </p:nvSpPr>
          <p:spPr>
            <a:xfrm>
              <a:off x="5867400" y="3052620"/>
              <a:ext cx="990600" cy="677108"/>
            </a:xfrm>
            <a:prstGeom prst="rect">
              <a:avLst/>
            </a:prstGeom>
            <a:solidFill>
              <a:schemeClr val="bg1">
                <a:lumMod val="85000"/>
              </a:schemeClr>
            </a:solidFill>
          </p:spPr>
          <p:txBody>
            <a:bodyPr wrap="square" rtlCol="0">
              <a:spAutoFit/>
            </a:bodyPr>
            <a:lstStyle/>
            <a:p>
              <a:pPr algn="ctr"/>
              <a:endParaRPr lang="en-US" sz="1000" b="1" dirty="0" smtClean="0"/>
            </a:p>
            <a:p>
              <a:pPr algn="ctr"/>
              <a:r>
                <a:rPr lang="en-US" b="1" dirty="0" smtClean="0"/>
                <a:t>MBS</a:t>
              </a:r>
            </a:p>
            <a:p>
              <a:pPr algn="ctr"/>
              <a:endParaRPr lang="en-US" sz="1000" b="1" dirty="0"/>
            </a:p>
          </p:txBody>
        </p:sp>
      </p:grpSp>
      <p:sp>
        <p:nvSpPr>
          <p:cNvPr id="24" name="Rectangle 2050"/>
          <p:cNvSpPr txBox="1">
            <a:spLocks noChangeArrowheads="1"/>
          </p:cNvSpPr>
          <p:nvPr/>
        </p:nvSpPr>
        <p:spPr>
          <a:xfrm>
            <a:off x="2447664" y="2133600"/>
            <a:ext cx="3962400" cy="762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1800" b="1" dirty="0" smtClean="0">
                <a:solidFill>
                  <a:srgbClr val="990033"/>
                </a:solidFill>
                <a:latin typeface="Arial" panose="020B0604020202020204" pitchFamily="34" charset="0"/>
                <a:cs typeface="Arial" panose="020B0604020202020204" pitchFamily="34" charset="0"/>
              </a:rPr>
              <a:t>SECURITIZATION</a:t>
            </a:r>
          </a:p>
        </p:txBody>
      </p:sp>
    </p:spTree>
    <p:extLst>
      <p:ext uri="{BB962C8B-B14F-4D97-AF65-F5344CB8AC3E}">
        <p14:creationId xmlns:p14="http://schemas.microsoft.com/office/powerpoint/2010/main" val="3866399534"/>
      </p:ext>
    </p:extLst>
  </p:cSld>
  <p:clrMapOvr>
    <a:masterClrMapping/>
  </p:clrMapOvr>
  <mc:AlternateContent xmlns:mc="http://schemas.openxmlformats.org/markup-compatibility/2006" xmlns:p14="http://schemas.microsoft.com/office/powerpoint/2010/main">
    <mc:Choice Requires="p14">
      <p:transition spd="slow" p14:dur="2000" advTm="14994"/>
    </mc:Choice>
    <mc:Fallback xmlns="">
      <p:transition spd="slow" advTm="1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050"/>
          <p:cNvSpPr txBox="1">
            <a:spLocks noChangeArrowheads="1"/>
          </p:cNvSpPr>
          <p:nvPr/>
        </p:nvSpPr>
        <p:spPr>
          <a:xfrm>
            <a:off x="2184042" y="258651"/>
            <a:ext cx="6274157" cy="762000"/>
          </a:xfrm>
          <a:prstGeom prst="rect">
            <a:avLst/>
          </a:prstGeom>
          <a:no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2400" b="1" dirty="0" smtClean="0">
                <a:solidFill>
                  <a:srgbClr val="990033"/>
                </a:solidFill>
                <a:latin typeface="Arial" panose="020B0604020202020204" pitchFamily="34" charset="0"/>
                <a:cs typeface="Arial" panose="020B0604020202020204" pitchFamily="34" charset="0"/>
              </a:rPr>
              <a:t>coming</a:t>
            </a:r>
            <a:r>
              <a:rPr lang="en-US" altLang="en-US" sz="3200" b="1" dirty="0" smtClean="0">
                <a:solidFill>
                  <a:srgbClr val="990033"/>
                </a:solidFill>
                <a:latin typeface="Arial" panose="020B0604020202020204" pitchFamily="34" charset="0"/>
                <a:cs typeface="Arial" panose="020B0604020202020204" pitchFamily="34" charset="0"/>
              </a:rPr>
              <a:t> ….</a:t>
            </a:r>
            <a:r>
              <a:rPr lang="en-US" altLang="en-US" sz="2400" b="1" dirty="0" smtClean="0">
                <a:solidFill>
                  <a:srgbClr val="990033"/>
                </a:solidFill>
                <a:latin typeface="Arial" panose="020B0604020202020204" pitchFamily="34" charset="0"/>
                <a:cs typeface="Arial" panose="020B0604020202020204" pitchFamily="34" charset="0"/>
              </a:rPr>
              <a:t>and GOING  </a:t>
            </a:r>
            <a:r>
              <a:rPr lang="en-US" altLang="en-US" sz="3800" b="1" dirty="0" smtClean="0">
                <a:solidFill>
                  <a:srgbClr val="990033"/>
                </a:solidFill>
                <a:latin typeface="Arial" panose="020B0604020202020204" pitchFamily="34" charset="0"/>
                <a:cs typeface="Arial" panose="020B0604020202020204" pitchFamily="34" charset="0"/>
              </a:rPr>
              <a:t>HEDGE FUNDS</a:t>
            </a:r>
            <a:endParaRPr lang="en-US" altLang="en-US" sz="3800" b="1" dirty="0">
              <a:solidFill>
                <a:srgbClr val="990033"/>
              </a:solidFill>
              <a:latin typeface="Arial" panose="020B0604020202020204" pitchFamily="34" charset="0"/>
              <a:cs typeface="Arial" panose="020B0604020202020204" pitchFamily="34" charset="0"/>
            </a:endParaRPr>
          </a:p>
        </p:txBody>
      </p:sp>
      <p:sp>
        <p:nvSpPr>
          <p:cNvPr id="8" name="TextBox 7"/>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3" name="TextBox 2"/>
          <p:cNvSpPr txBox="1"/>
          <p:nvPr/>
        </p:nvSpPr>
        <p:spPr>
          <a:xfrm>
            <a:off x="897623" y="1219200"/>
            <a:ext cx="7407633" cy="2169825"/>
          </a:xfrm>
          <a:prstGeom prst="rect">
            <a:avLst/>
          </a:prstGeom>
          <a:noFill/>
        </p:spPr>
        <p:txBody>
          <a:bodyPr wrap="square" rtlCol="0">
            <a:spAutoFit/>
          </a:bodyPr>
          <a:lstStyle/>
          <a:p>
            <a:endParaRPr lang="en-US" sz="900" dirty="0" smtClean="0">
              <a:hlinkClick r:id="rId8"/>
            </a:endParaRPr>
          </a:p>
          <a:p>
            <a:r>
              <a:rPr lang="en-US" sz="3600" b="1" dirty="0" smtClean="0">
                <a:solidFill>
                  <a:srgbClr val="990033"/>
                </a:solidFill>
              </a:rPr>
              <a:t>ADVANTAGE:  </a:t>
            </a:r>
          </a:p>
          <a:p>
            <a:r>
              <a:rPr lang="en-US" sz="3600" b="1" dirty="0" smtClean="0">
                <a:solidFill>
                  <a:srgbClr val="990033"/>
                </a:solidFill>
              </a:rPr>
              <a:t>Know What Securities Will Go Naked</a:t>
            </a:r>
          </a:p>
          <a:p>
            <a:pPr algn="just"/>
            <a:r>
              <a:rPr lang="en-US" b="1" dirty="0" smtClean="0"/>
              <a:t>Hedge Fund Managers with knowledge of or involved in creating MBS for mortgages that will become fraudulent, know when and how to position their investors to gain from the losses of investors in the MBS.</a:t>
            </a:r>
            <a:endParaRPr lang="en-US" b="1" dirty="0" smtClean="0">
              <a:hlinkClick r:id="rId8"/>
            </a:endParaRPr>
          </a:p>
        </p:txBody>
      </p:sp>
      <p:pic>
        <p:nvPicPr>
          <p:cNvPr id="10244" name="Picture 4" descr="Businessman keeping the growth in econom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21120" y="3686458"/>
            <a:ext cx="2720600" cy="175327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usiness men and woman financial collapse pop art retro  illustra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71600" y="3686458"/>
            <a:ext cx="2667000" cy="1896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6544"/>
      </p:ext>
    </p:extLst>
  </p:cSld>
  <p:clrMapOvr>
    <a:masterClrMapping/>
  </p:clrMapOvr>
  <mc:AlternateContent xmlns:mc="http://schemas.openxmlformats.org/markup-compatibility/2006" xmlns:p14="http://schemas.microsoft.com/office/powerpoint/2010/main">
    <mc:Choice Requires="p14">
      <p:transition spd="slow" p14:dur="2000" advTm="14994"/>
    </mc:Choice>
    <mc:Fallback xmlns="">
      <p:transition spd="slow" advTm="1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050"/>
          <p:cNvSpPr txBox="1">
            <a:spLocks noChangeArrowheads="1"/>
          </p:cNvSpPr>
          <p:nvPr/>
        </p:nvSpPr>
        <p:spPr>
          <a:xfrm>
            <a:off x="2184042" y="258651"/>
            <a:ext cx="6274157" cy="762000"/>
          </a:xfrm>
          <a:prstGeom prst="rect">
            <a:avLst/>
          </a:prstGeom>
          <a:no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2400" b="1" dirty="0" smtClean="0">
                <a:solidFill>
                  <a:srgbClr val="990033"/>
                </a:solidFill>
                <a:latin typeface="Arial" panose="020B0604020202020204" pitchFamily="34" charset="0"/>
                <a:cs typeface="Arial" panose="020B0604020202020204" pitchFamily="34" charset="0"/>
              </a:rPr>
              <a:t>coming</a:t>
            </a:r>
            <a:r>
              <a:rPr lang="en-US" altLang="en-US" sz="3200" b="1" dirty="0" smtClean="0">
                <a:solidFill>
                  <a:srgbClr val="990033"/>
                </a:solidFill>
                <a:latin typeface="Arial" panose="020B0604020202020204" pitchFamily="34" charset="0"/>
                <a:cs typeface="Arial" panose="020B0604020202020204" pitchFamily="34" charset="0"/>
              </a:rPr>
              <a:t> ….</a:t>
            </a:r>
            <a:r>
              <a:rPr lang="en-US" altLang="en-US" sz="2400" b="1" dirty="0" smtClean="0">
                <a:solidFill>
                  <a:srgbClr val="990033"/>
                </a:solidFill>
                <a:latin typeface="Arial" panose="020B0604020202020204" pitchFamily="34" charset="0"/>
                <a:cs typeface="Arial" panose="020B0604020202020204" pitchFamily="34" charset="0"/>
              </a:rPr>
              <a:t>and GOING  </a:t>
            </a:r>
            <a:r>
              <a:rPr lang="en-US" altLang="en-US" sz="3800" b="1" dirty="0" smtClean="0">
                <a:solidFill>
                  <a:srgbClr val="990033"/>
                </a:solidFill>
                <a:latin typeface="Arial" panose="020B0604020202020204" pitchFamily="34" charset="0"/>
                <a:cs typeface="Arial" panose="020B0604020202020204" pitchFamily="34" charset="0"/>
              </a:rPr>
              <a:t>HEDGE FUNDS</a:t>
            </a:r>
            <a:endParaRPr lang="en-US" altLang="en-US" sz="3800" b="1" dirty="0">
              <a:solidFill>
                <a:srgbClr val="990033"/>
              </a:solidFill>
              <a:latin typeface="Arial" panose="020B0604020202020204" pitchFamily="34" charset="0"/>
              <a:cs typeface="Arial" panose="020B0604020202020204" pitchFamily="34" charset="0"/>
            </a:endParaRPr>
          </a:p>
        </p:txBody>
      </p:sp>
      <p:sp>
        <p:nvSpPr>
          <p:cNvPr id="8" name="TextBox 7"/>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3" name="TextBox 2"/>
          <p:cNvSpPr txBox="1"/>
          <p:nvPr/>
        </p:nvSpPr>
        <p:spPr>
          <a:xfrm>
            <a:off x="1000125" y="1295400"/>
            <a:ext cx="7153276" cy="3016210"/>
          </a:xfrm>
          <a:prstGeom prst="rect">
            <a:avLst/>
          </a:prstGeom>
          <a:noFill/>
        </p:spPr>
        <p:txBody>
          <a:bodyPr wrap="square" rtlCol="0">
            <a:spAutoFit/>
          </a:bodyPr>
          <a:lstStyle/>
          <a:p>
            <a:endParaRPr lang="en-US" sz="900" dirty="0" smtClean="0">
              <a:hlinkClick r:id="rId8"/>
            </a:endParaRPr>
          </a:p>
          <a:p>
            <a:pPr algn="ctr"/>
            <a:r>
              <a:rPr lang="en-US" sz="3600" b="1" dirty="0" smtClean="0">
                <a:solidFill>
                  <a:srgbClr val="990033"/>
                </a:solidFill>
              </a:rPr>
              <a:t>PROFIT FROM </a:t>
            </a:r>
          </a:p>
          <a:p>
            <a:pPr algn="ctr"/>
            <a:endParaRPr lang="en-US" sz="1000" b="1" dirty="0" smtClean="0">
              <a:solidFill>
                <a:srgbClr val="990033"/>
              </a:solidFill>
            </a:endParaRPr>
          </a:p>
          <a:p>
            <a:pPr algn="ctr"/>
            <a:r>
              <a:rPr lang="en-US" sz="3600" b="1" dirty="0" smtClean="0">
                <a:solidFill>
                  <a:srgbClr val="990033"/>
                </a:solidFill>
              </a:rPr>
              <a:t>HOMEOWNER </a:t>
            </a:r>
            <a:r>
              <a:rPr lang="en-US" sz="4800" b="1" dirty="0" smtClean="0">
                <a:solidFill>
                  <a:srgbClr val="990033"/>
                </a:solidFill>
              </a:rPr>
              <a:t>&amp;</a:t>
            </a:r>
            <a:r>
              <a:rPr lang="en-US" sz="3600" b="1" dirty="0" smtClean="0">
                <a:solidFill>
                  <a:srgbClr val="990033"/>
                </a:solidFill>
              </a:rPr>
              <a:t> INVESTOR</a:t>
            </a:r>
          </a:p>
          <a:p>
            <a:pPr algn="ctr"/>
            <a:endParaRPr lang="en-US" sz="800" b="1" dirty="0" smtClean="0">
              <a:solidFill>
                <a:srgbClr val="990033"/>
              </a:solidFill>
            </a:endParaRPr>
          </a:p>
          <a:p>
            <a:pPr algn="ctr"/>
            <a:endParaRPr lang="en-US" sz="1000" b="1" dirty="0" smtClean="0">
              <a:solidFill>
                <a:srgbClr val="990033"/>
              </a:solidFill>
            </a:endParaRPr>
          </a:p>
          <a:p>
            <a:r>
              <a:rPr lang="en-US" sz="2800" b="1" dirty="0" smtClean="0">
                <a:solidFill>
                  <a:srgbClr val="990033"/>
                </a:solidFill>
              </a:rPr>
              <a:t>Remember, Banks get paid first ….</a:t>
            </a:r>
          </a:p>
          <a:p>
            <a:endParaRPr lang="en-US" sz="1000" b="1" dirty="0" smtClean="0">
              <a:solidFill>
                <a:srgbClr val="990033"/>
              </a:solidFill>
            </a:endParaRPr>
          </a:p>
          <a:p>
            <a:r>
              <a:rPr lang="en-US" sz="2800" b="1" dirty="0" smtClean="0">
                <a:solidFill>
                  <a:srgbClr val="990033"/>
                </a:solidFill>
              </a:rPr>
              <a:t>… </a:t>
            </a:r>
            <a:r>
              <a:rPr lang="en-US" sz="2800" b="1" i="1" dirty="0" smtClean="0">
                <a:solidFill>
                  <a:srgbClr val="990033"/>
                </a:solidFill>
              </a:rPr>
              <a:t>Then</a:t>
            </a:r>
            <a:r>
              <a:rPr lang="en-US" sz="2800" b="1" dirty="0" smtClean="0">
                <a:solidFill>
                  <a:srgbClr val="990033"/>
                </a:solidFill>
              </a:rPr>
              <a:t> Hedge Funds get paid next</a:t>
            </a:r>
          </a:p>
        </p:txBody>
      </p:sp>
      <p:sp>
        <p:nvSpPr>
          <p:cNvPr id="9" name="Text Box 2053"/>
          <p:cNvSpPr txBox="1">
            <a:spLocks noChangeArrowheads="1"/>
          </p:cNvSpPr>
          <p:nvPr/>
        </p:nvSpPr>
        <p:spPr bwMode="auto">
          <a:xfrm>
            <a:off x="513479" y="4724400"/>
            <a:ext cx="7868521" cy="12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USING FRONT END KNOWLEDGE OF MORTGAGE FRAUD TO TAKE ADVANTAGE OF INVESTORS IN M</a:t>
            </a:r>
            <a:r>
              <a:rPr lang="en-US" altLang="en-US" sz="800" b="1" dirty="0" smtClean="0">
                <a:solidFill>
                  <a:srgbClr val="000000"/>
                </a:solidFill>
                <a:latin typeface="Arial" panose="020B0604020202020204" pitchFamily="34" charset="0"/>
                <a:cs typeface="Arial" panose="020B0604020202020204" pitchFamily="34" charset="0"/>
              </a:rPr>
              <a:t>ORTGAGE</a:t>
            </a:r>
            <a:r>
              <a:rPr lang="en-US" altLang="en-US" sz="2800" b="1" dirty="0" smtClean="0">
                <a:solidFill>
                  <a:srgbClr val="000000"/>
                </a:solidFill>
                <a:latin typeface="Arial" panose="020B0604020202020204" pitchFamily="34" charset="0"/>
                <a:cs typeface="Arial" panose="020B0604020202020204" pitchFamily="34" charset="0"/>
              </a:rPr>
              <a:t> B</a:t>
            </a:r>
            <a:r>
              <a:rPr lang="en-US" altLang="en-US" sz="800" b="1" dirty="0" smtClean="0">
                <a:solidFill>
                  <a:srgbClr val="000000"/>
                </a:solidFill>
                <a:latin typeface="Arial" panose="020B0604020202020204" pitchFamily="34" charset="0"/>
                <a:cs typeface="Arial" panose="020B0604020202020204" pitchFamily="34" charset="0"/>
              </a:rPr>
              <a:t>ACKED</a:t>
            </a:r>
            <a:r>
              <a:rPr lang="en-US" altLang="en-US" sz="2800" b="1" dirty="0" smtClean="0">
                <a:solidFill>
                  <a:srgbClr val="000000"/>
                </a:solidFill>
                <a:latin typeface="Arial" panose="020B0604020202020204" pitchFamily="34" charset="0"/>
                <a:cs typeface="Arial" panose="020B0604020202020204" pitchFamily="34" charset="0"/>
              </a:rPr>
              <a:t> S</a:t>
            </a:r>
            <a:r>
              <a:rPr lang="en-US" altLang="en-US" sz="800" b="1" dirty="0" smtClean="0">
                <a:solidFill>
                  <a:srgbClr val="000000"/>
                </a:solidFill>
                <a:latin typeface="Arial" panose="020B0604020202020204" pitchFamily="34" charset="0"/>
                <a:cs typeface="Arial" panose="020B0604020202020204" pitchFamily="34" charset="0"/>
              </a:rPr>
              <a:t>ECURITIES</a:t>
            </a:r>
            <a:endParaRPr lang="en-US" altLang="en-US" sz="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99259"/>
      </p:ext>
    </p:extLst>
  </p:cSld>
  <p:clrMapOvr>
    <a:masterClrMapping/>
  </p:clrMapOvr>
  <mc:AlternateContent xmlns:mc="http://schemas.openxmlformats.org/markup-compatibility/2006" xmlns:p14="http://schemas.microsoft.com/office/powerpoint/2010/main">
    <mc:Choice Requires="p14">
      <p:transition spd="slow" p14:dur="2000" advTm="14994"/>
    </mc:Choice>
    <mc:Fallback xmlns="">
      <p:transition spd="slow" advTm="1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050"/>
          <p:cNvSpPr txBox="1">
            <a:spLocks noChangeArrowheads="1"/>
          </p:cNvSpPr>
          <p:nvPr/>
        </p:nvSpPr>
        <p:spPr>
          <a:xfrm>
            <a:off x="2184042" y="258651"/>
            <a:ext cx="6274157" cy="762000"/>
          </a:xfrm>
          <a:prstGeom prst="rect">
            <a:avLst/>
          </a:prstGeom>
          <a:no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2400" b="1" dirty="0" smtClean="0">
                <a:solidFill>
                  <a:srgbClr val="990033"/>
                </a:solidFill>
                <a:latin typeface="Arial" panose="020B0604020202020204" pitchFamily="34" charset="0"/>
                <a:cs typeface="Arial" panose="020B0604020202020204" pitchFamily="34" charset="0"/>
              </a:rPr>
              <a:t>coming</a:t>
            </a:r>
            <a:r>
              <a:rPr lang="en-US" altLang="en-US" sz="3200" b="1" dirty="0" smtClean="0">
                <a:solidFill>
                  <a:srgbClr val="990033"/>
                </a:solidFill>
                <a:latin typeface="Arial" panose="020B0604020202020204" pitchFamily="34" charset="0"/>
                <a:cs typeface="Arial" panose="020B0604020202020204" pitchFamily="34" charset="0"/>
              </a:rPr>
              <a:t> ….</a:t>
            </a:r>
            <a:r>
              <a:rPr lang="en-US" altLang="en-US" sz="2400" b="1" dirty="0" smtClean="0">
                <a:solidFill>
                  <a:srgbClr val="990033"/>
                </a:solidFill>
                <a:latin typeface="Arial" panose="020B0604020202020204" pitchFamily="34" charset="0"/>
                <a:cs typeface="Arial" panose="020B0604020202020204" pitchFamily="34" charset="0"/>
              </a:rPr>
              <a:t>and GOING  </a:t>
            </a:r>
            <a:r>
              <a:rPr lang="en-US" altLang="en-US" sz="3800" b="1" dirty="0" smtClean="0">
                <a:solidFill>
                  <a:srgbClr val="990033"/>
                </a:solidFill>
                <a:latin typeface="Arial" panose="020B0604020202020204" pitchFamily="34" charset="0"/>
                <a:cs typeface="Arial" panose="020B0604020202020204" pitchFamily="34" charset="0"/>
              </a:rPr>
              <a:t>HEDGE FUNDS</a:t>
            </a:r>
            <a:endParaRPr lang="en-US" altLang="en-US" sz="3800" b="1" dirty="0">
              <a:solidFill>
                <a:srgbClr val="990033"/>
              </a:solidFill>
              <a:latin typeface="Arial" panose="020B0604020202020204" pitchFamily="34" charset="0"/>
              <a:cs typeface="Arial" panose="020B0604020202020204" pitchFamily="34" charset="0"/>
            </a:endParaRPr>
          </a:p>
        </p:txBody>
      </p:sp>
      <p:sp>
        <p:nvSpPr>
          <p:cNvPr id="8" name="TextBox 7"/>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3" name="TextBox 2"/>
          <p:cNvSpPr txBox="1"/>
          <p:nvPr/>
        </p:nvSpPr>
        <p:spPr>
          <a:xfrm>
            <a:off x="1786802" y="4648200"/>
            <a:ext cx="5629275" cy="1277273"/>
          </a:xfrm>
          <a:prstGeom prst="rect">
            <a:avLst/>
          </a:prstGeom>
          <a:noFill/>
        </p:spPr>
        <p:txBody>
          <a:bodyPr wrap="square" rtlCol="0">
            <a:spAutoFit/>
          </a:bodyPr>
          <a:lstStyle/>
          <a:p>
            <a:endParaRPr lang="en-US" sz="900" dirty="0" smtClean="0">
              <a:hlinkClick r:id="rId8"/>
            </a:endParaRPr>
          </a:p>
          <a:p>
            <a:pPr algn="ctr"/>
            <a:r>
              <a:rPr lang="en-US" sz="2800" b="1" dirty="0" smtClean="0">
                <a:solidFill>
                  <a:srgbClr val="990033"/>
                </a:solidFill>
              </a:rPr>
              <a:t>PROFIT FROM </a:t>
            </a:r>
          </a:p>
          <a:p>
            <a:pPr algn="ctr"/>
            <a:r>
              <a:rPr lang="en-US" sz="2800" b="1" dirty="0" smtClean="0">
                <a:solidFill>
                  <a:srgbClr val="990033"/>
                </a:solidFill>
              </a:rPr>
              <a:t>HOMEOWNER </a:t>
            </a:r>
            <a:r>
              <a:rPr lang="en-US" sz="4000" b="1" i="1" dirty="0" smtClean="0">
                <a:solidFill>
                  <a:srgbClr val="990033"/>
                </a:solidFill>
              </a:rPr>
              <a:t>&amp;</a:t>
            </a:r>
            <a:r>
              <a:rPr lang="en-US" sz="3600" b="1" dirty="0" smtClean="0">
                <a:solidFill>
                  <a:srgbClr val="990033"/>
                </a:solidFill>
              </a:rPr>
              <a:t> </a:t>
            </a:r>
            <a:r>
              <a:rPr lang="en-US" sz="2800" b="1" dirty="0" smtClean="0">
                <a:solidFill>
                  <a:srgbClr val="990033"/>
                </a:solidFill>
              </a:rPr>
              <a:t>INVESTOR</a:t>
            </a:r>
          </a:p>
        </p:txBody>
      </p:sp>
      <p:sp>
        <p:nvSpPr>
          <p:cNvPr id="6" name="TextBox 5"/>
          <p:cNvSpPr txBox="1"/>
          <p:nvPr/>
        </p:nvSpPr>
        <p:spPr>
          <a:xfrm>
            <a:off x="2438400" y="1637943"/>
            <a:ext cx="6276975" cy="2677656"/>
          </a:xfrm>
          <a:prstGeom prst="rect">
            <a:avLst/>
          </a:prstGeom>
          <a:noFill/>
        </p:spPr>
        <p:txBody>
          <a:bodyPr wrap="square" rtlCol="0">
            <a:spAutoFit/>
          </a:bodyPr>
          <a:lstStyle/>
          <a:p>
            <a:r>
              <a:rPr lang="en-US" sz="4800" b="1" dirty="0" smtClean="0">
                <a:solidFill>
                  <a:srgbClr val="990033"/>
                </a:solidFill>
              </a:rPr>
              <a:t>Fremont</a:t>
            </a:r>
            <a:r>
              <a:rPr lang="en-US" sz="4800" dirty="0" smtClean="0"/>
              <a:t>              </a:t>
            </a:r>
            <a:r>
              <a:rPr lang="en-US" sz="4800" i="1" dirty="0" smtClean="0"/>
              <a:t>MBS</a:t>
            </a:r>
          </a:p>
          <a:p>
            <a:endParaRPr lang="en-US" dirty="0" smtClean="0"/>
          </a:p>
          <a:p>
            <a:endParaRPr lang="en-US" dirty="0" smtClean="0"/>
          </a:p>
          <a:p>
            <a:endParaRPr lang="en-US" dirty="0" smtClean="0"/>
          </a:p>
          <a:p>
            <a:endParaRPr lang="en-US" dirty="0"/>
          </a:p>
          <a:p>
            <a:r>
              <a:rPr lang="en-US" sz="4800" b="1" dirty="0" smtClean="0">
                <a:solidFill>
                  <a:srgbClr val="990033"/>
                </a:solidFill>
              </a:rPr>
              <a:t>Dune Capital    </a:t>
            </a:r>
            <a:r>
              <a:rPr lang="en-US" sz="4800" i="1" dirty="0" smtClean="0"/>
              <a:t>HEDGE</a:t>
            </a:r>
            <a:endParaRPr lang="en-US" i="1" dirty="0"/>
          </a:p>
        </p:txBody>
      </p:sp>
      <p:pic>
        <p:nvPicPr>
          <p:cNvPr id="10242" name="Picture 2" descr="Image result for fremont californ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998113"/>
            <a:ext cx="1919362" cy="191936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053" y="4286943"/>
            <a:ext cx="1680961" cy="109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Image result for du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199" y="3200400"/>
            <a:ext cx="1629815" cy="108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637335"/>
      </p:ext>
    </p:extLst>
  </p:cSld>
  <p:clrMapOvr>
    <a:masterClrMapping/>
  </p:clrMapOvr>
  <mc:AlternateContent xmlns:mc="http://schemas.openxmlformats.org/markup-compatibility/2006" xmlns:p14="http://schemas.microsoft.com/office/powerpoint/2010/main">
    <mc:Choice Requires="p14">
      <p:transition spd="slow" p14:dur="2000" advTm="14994"/>
    </mc:Choice>
    <mc:Fallback xmlns="">
      <p:transition spd="slow" advTm="1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790" y="6096000"/>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050"/>
          <p:cNvSpPr txBox="1">
            <a:spLocks noChangeArrowheads="1"/>
          </p:cNvSpPr>
          <p:nvPr/>
        </p:nvSpPr>
        <p:spPr>
          <a:xfrm>
            <a:off x="2438400" y="685800"/>
            <a:ext cx="3962400" cy="762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FOR MORE INFO</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 Box 2053"/>
          <p:cNvSpPr txBox="1">
            <a:spLocks noChangeArrowheads="1"/>
          </p:cNvSpPr>
          <p:nvPr/>
        </p:nvSpPr>
        <p:spPr bwMode="auto">
          <a:xfrm>
            <a:off x="1467589" y="3962400"/>
            <a:ext cx="6838211" cy="1785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marL="457200" indent="-457200">
              <a:spcBef>
                <a:spcPts val="400"/>
              </a:spcBef>
              <a:spcAft>
                <a:spcPts val="400"/>
              </a:spcAft>
              <a:buClrTx/>
              <a:buSzTx/>
              <a:buFont typeface="Arial" panose="020B0604020202020204" pitchFamily="34" charset="0"/>
              <a:buChar char="•"/>
            </a:pPr>
            <a:r>
              <a:rPr lang="en-US" altLang="en-US" sz="2400" b="1" dirty="0" smtClean="0">
                <a:solidFill>
                  <a:srgbClr val="000000"/>
                </a:solidFill>
                <a:latin typeface="Arial" panose="020B0604020202020204" pitchFamily="34" charset="0"/>
                <a:cs typeface="Arial" panose="020B0604020202020204" pitchFamily="34" charset="0"/>
              </a:rPr>
              <a:t>Financial Firms Defined</a:t>
            </a:r>
          </a:p>
          <a:p>
            <a:pPr marL="457200" indent="-457200">
              <a:spcBef>
                <a:spcPts val="400"/>
              </a:spcBef>
              <a:spcAft>
                <a:spcPts val="400"/>
              </a:spcAft>
              <a:buClrTx/>
              <a:buSzTx/>
              <a:buFont typeface="Arial" panose="020B0604020202020204" pitchFamily="34" charset="0"/>
              <a:buChar char="•"/>
            </a:pPr>
            <a:r>
              <a:rPr lang="en-US" altLang="en-US" sz="2400" b="1" dirty="0" smtClean="0">
                <a:solidFill>
                  <a:srgbClr val="000000"/>
                </a:solidFill>
                <a:latin typeface="Arial" panose="020B0604020202020204" pitchFamily="34" charset="0"/>
                <a:cs typeface="Arial" panose="020B0604020202020204" pitchFamily="34" charset="0"/>
              </a:rPr>
              <a:t>Federal Agencies &amp; Authorities That Govern</a:t>
            </a:r>
          </a:p>
          <a:p>
            <a:pPr marL="457200" indent="-457200">
              <a:spcBef>
                <a:spcPts val="400"/>
              </a:spcBef>
              <a:spcAft>
                <a:spcPts val="400"/>
              </a:spcAft>
              <a:buClrTx/>
              <a:buSzTx/>
              <a:buFont typeface="Arial" panose="020B0604020202020204" pitchFamily="34" charset="0"/>
              <a:buChar char="•"/>
            </a:pPr>
            <a:r>
              <a:rPr lang="en-US" altLang="en-US" sz="2400" b="1" dirty="0" smtClean="0">
                <a:solidFill>
                  <a:srgbClr val="000000"/>
                </a:solidFill>
                <a:latin typeface="Arial" panose="020B0604020202020204" pitchFamily="34" charset="0"/>
                <a:cs typeface="Arial" panose="020B0604020202020204" pitchFamily="34" charset="0"/>
              </a:rPr>
              <a:t>Mortgage Creation Diagram</a:t>
            </a:r>
          </a:p>
          <a:p>
            <a:pPr marL="457200" indent="-457200">
              <a:spcBef>
                <a:spcPts val="400"/>
              </a:spcBef>
              <a:spcAft>
                <a:spcPts val="400"/>
              </a:spcAft>
              <a:buClrTx/>
              <a:buSzTx/>
              <a:buFont typeface="Arial" panose="020B0604020202020204" pitchFamily="34" charset="0"/>
              <a:buChar char="•"/>
            </a:pPr>
            <a:r>
              <a:rPr lang="en-US" altLang="en-US" sz="2400" b="1" dirty="0" smtClean="0">
                <a:solidFill>
                  <a:srgbClr val="000000"/>
                </a:solidFill>
                <a:latin typeface="Arial" panose="020B0604020202020204" pitchFamily="34" charset="0"/>
                <a:cs typeface="Arial" panose="020B0604020202020204" pitchFamily="34" charset="0"/>
              </a:rPr>
              <a:t>Contact </a:t>
            </a:r>
            <a:r>
              <a:rPr lang="en-US" altLang="en-US" sz="2400" b="1" dirty="0" smtClean="0">
                <a:solidFill>
                  <a:srgbClr val="000000"/>
                </a:solidFill>
                <a:latin typeface="Arial" panose="020B0604020202020204" pitchFamily="34" charset="0"/>
                <a:cs typeface="Arial" panose="020B0604020202020204" pitchFamily="34" charset="0"/>
                <a:hlinkClick r:id="rId8"/>
              </a:rPr>
              <a:t>vawilliams@FinFix.org</a:t>
            </a:r>
            <a:endParaRPr lang="en-US" altLang="en-US" sz="2400" b="1" dirty="0" smtClean="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graphicFrame>
        <p:nvGraphicFramePr>
          <p:cNvPr id="3" name="Object 2"/>
          <p:cNvGraphicFramePr>
            <a:graphicFrameLocks noChangeAspect="1"/>
          </p:cNvGraphicFramePr>
          <p:nvPr>
            <p:extLst>
              <p:ext uri="{D42A27DB-BD31-4B8C-83A1-F6EECF244321}">
                <p14:modId xmlns:p14="http://schemas.microsoft.com/office/powerpoint/2010/main" val="1812469732"/>
              </p:ext>
            </p:extLst>
          </p:nvPr>
        </p:nvGraphicFramePr>
        <p:xfrm>
          <a:off x="3657600" y="1311275"/>
          <a:ext cx="1143000" cy="2574925"/>
        </p:xfrm>
        <a:graphic>
          <a:graphicData uri="http://schemas.openxmlformats.org/presentationml/2006/ole">
            <mc:AlternateContent xmlns:mc="http://schemas.openxmlformats.org/markup-compatibility/2006">
              <mc:Choice xmlns:v="urn:schemas-microsoft-com:vml" Requires="v">
                <p:oleObj spid="_x0000_s9318" name="Clip" r:id="rId9" imgW="533095" imgH="1198778" progId="MS_ClipArt_Gallery.5">
                  <p:embed/>
                </p:oleObj>
              </mc:Choice>
              <mc:Fallback>
                <p:oleObj name="Clip" r:id="rId9" imgW="533095" imgH="1198778" progId="MS_ClipArt_Gallery.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1311275"/>
                        <a:ext cx="1143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9"/>
          <p:cNvSpPr/>
          <p:nvPr/>
        </p:nvSpPr>
        <p:spPr>
          <a:xfrm>
            <a:off x="3821994" y="1828800"/>
            <a:ext cx="779445"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What’s</a:t>
            </a:r>
          </a:p>
          <a:p>
            <a:pPr algn="ctr"/>
            <a:r>
              <a:rPr lang="en-US" sz="1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Up?</a:t>
            </a:r>
            <a:endPar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6874028"/>
      </p:ext>
    </p:extLst>
  </p:cSld>
  <p:clrMapOvr>
    <a:masterClrMapping/>
  </p:clrMapOvr>
  <mc:AlternateContent xmlns:mc="http://schemas.openxmlformats.org/markup-compatibility/2006" xmlns:p14="http://schemas.microsoft.com/office/powerpoint/2010/main">
    <mc:Choice Requires="p14">
      <p:transition spd="slow" p14:dur="2000" advTm="41404"/>
    </mc:Choice>
    <mc:Fallback xmlns="">
      <p:transition spd="slow" advTm="41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2053"/>
          <p:cNvSpPr txBox="1">
            <a:spLocks noChangeArrowheads="1"/>
          </p:cNvSpPr>
          <p:nvPr/>
        </p:nvSpPr>
        <p:spPr bwMode="auto">
          <a:xfrm>
            <a:off x="1928668" y="3581400"/>
            <a:ext cx="47244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a:spcBef>
                <a:spcPts val="680"/>
              </a:spcBef>
              <a:buClrTx/>
              <a:buSzTx/>
              <a:buFontTx/>
              <a:buNone/>
            </a:pPr>
            <a:r>
              <a:rPr lang="en-US" altLang="en-US" sz="2400" b="1" dirty="0" smtClean="0">
                <a:solidFill>
                  <a:srgbClr val="000000"/>
                </a:solidFill>
                <a:latin typeface="Arial" panose="020B0604020202020204" pitchFamily="34" charset="0"/>
                <a:cs typeface="Arial" panose="020B0604020202020204" pitchFamily="34" charset="0"/>
              </a:rPr>
              <a:t>VERONICA  A. WILLIAMS</a:t>
            </a:r>
          </a:p>
        </p:txBody>
      </p:sp>
      <p:sp>
        <p:nvSpPr>
          <p:cNvPr id="17" name="Rectangle 2050"/>
          <p:cNvSpPr txBox="1">
            <a:spLocks noChangeArrowheads="1"/>
          </p:cNvSpPr>
          <p:nvPr/>
        </p:nvSpPr>
        <p:spPr>
          <a:xfrm>
            <a:off x="762000" y="685800"/>
            <a:ext cx="7239000" cy="762000"/>
          </a:xfrm>
          <a:prstGeom prst="rect">
            <a:avLst/>
          </a:prstGeom>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WRITTEN, NARRATED </a:t>
            </a:r>
          </a:p>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&amp; PRODUCED BY</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Box 7"/>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sp>
        <p:nvSpPr>
          <p:cNvPr id="9" name="Text Box 2053"/>
          <p:cNvSpPr txBox="1">
            <a:spLocks noChangeArrowheads="1"/>
          </p:cNvSpPr>
          <p:nvPr/>
        </p:nvSpPr>
        <p:spPr bwMode="auto">
          <a:xfrm>
            <a:off x="2514600" y="3972342"/>
            <a:ext cx="5943600" cy="2123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r>
              <a:rPr lang="en-US" sz="2300" dirty="0"/>
              <a:t>Kellogg MBA in Finance &amp; Economics</a:t>
            </a:r>
          </a:p>
          <a:p>
            <a:r>
              <a:rPr lang="en-US" sz="2300" dirty="0"/>
              <a:t>FINRA Arbitrator</a:t>
            </a:r>
          </a:p>
          <a:p>
            <a:r>
              <a:rPr lang="en-US" sz="2300" dirty="0"/>
              <a:t>Crafted </a:t>
            </a:r>
            <a:r>
              <a:rPr lang="en-US" sz="2300" dirty="0" smtClean="0"/>
              <a:t>Solutions for banks </a:t>
            </a:r>
            <a:r>
              <a:rPr lang="en-US" sz="2300" dirty="0"/>
              <a:t>since 1980</a:t>
            </a:r>
          </a:p>
          <a:p>
            <a:r>
              <a:rPr lang="en-US" sz="2300" dirty="0" smtClean="0"/>
              <a:t>Other </a:t>
            </a:r>
            <a:r>
              <a:rPr lang="en-US" sz="2300" dirty="0"/>
              <a:t>Professional Certifications PgMP, PMP, ITIL</a:t>
            </a:r>
          </a:p>
          <a:p>
            <a:r>
              <a:rPr lang="en-US" sz="2300" dirty="0"/>
              <a:t>www.VeronicaWilliams.com</a:t>
            </a:r>
          </a:p>
          <a:p>
            <a:r>
              <a:rPr lang="en-US" sz="2300" dirty="0"/>
              <a:t>https://</a:t>
            </a:r>
            <a:r>
              <a:rPr lang="en-US" sz="2300" dirty="0" smtClean="0"/>
              <a:t>www.LinkedIn.com/in/VeronicaWilliams</a:t>
            </a:r>
            <a:endParaRPr lang="en-US" sz="2300" dirty="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3952" y="1514119"/>
            <a:ext cx="1733848" cy="206728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8706572"/>
      </p:ext>
    </p:extLst>
  </p:cSld>
  <p:clrMapOvr>
    <a:masterClrMapping/>
  </p:clrMapOvr>
  <mc:AlternateContent xmlns:mc="http://schemas.openxmlformats.org/markup-compatibility/2006" xmlns:p14="http://schemas.microsoft.com/office/powerpoint/2010/main">
    <mc:Choice Requires="p14">
      <p:transition spd="slow" p14:dur="2000" advTm="29451"/>
    </mc:Choice>
    <mc:Fallback xmlns="">
      <p:transition spd="slow" advTm="2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5943600"/>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1"/>
          <p:cNvSpPr>
            <a:spLocks noGrp="1"/>
          </p:cNvSpPr>
          <p:nvPr>
            <p:ph type="ctrTitle"/>
          </p:nvPr>
        </p:nvSpPr>
        <p:spPr>
          <a:xfrm>
            <a:off x="533400" y="1981200"/>
            <a:ext cx="7772400" cy="1470025"/>
          </a:xfrm>
        </p:spPr>
        <p:txBody>
          <a:bodyPr>
            <a:noAutofit/>
          </a:bodyPr>
          <a:lstStyle/>
          <a:p>
            <a:r>
              <a:rPr lang="en-US" sz="5400" b="1" cap="none" spc="0" dirty="0" smtClean="0">
                <a:ln w="11430"/>
                <a:solidFill>
                  <a:srgbClr val="002060"/>
                </a:solidFill>
                <a:effectLst>
                  <a:outerShdw blurRad="50800" dist="39000" dir="5460000" algn="tl">
                    <a:srgbClr val="000000">
                      <a:alpha val="38000"/>
                    </a:srgbClr>
                  </a:outerShdw>
                </a:effectLst>
              </a:rPr>
              <a:t>How Mortgages </a:t>
            </a:r>
            <a:br>
              <a:rPr lang="en-US" sz="5400" b="1" cap="none" spc="0" dirty="0" smtClean="0">
                <a:ln w="11430"/>
                <a:solidFill>
                  <a:srgbClr val="002060"/>
                </a:solidFill>
                <a:effectLst>
                  <a:outerShdw blurRad="50800" dist="39000" dir="5460000" algn="tl">
                    <a:srgbClr val="000000">
                      <a:alpha val="38000"/>
                    </a:srgbClr>
                  </a:outerShdw>
                </a:effectLst>
              </a:rPr>
            </a:br>
            <a:r>
              <a:rPr lang="en-US" sz="5400" b="1" cap="none" spc="0" dirty="0" smtClean="0">
                <a:ln w="11430"/>
                <a:solidFill>
                  <a:srgbClr val="002060"/>
                </a:solidFill>
                <a:effectLst>
                  <a:outerShdw blurRad="50800" dist="39000" dir="5460000" algn="tl">
                    <a:srgbClr val="000000">
                      <a:alpha val="38000"/>
                    </a:srgbClr>
                  </a:outerShdw>
                </a:effectLst>
              </a:rPr>
              <a:t>are Created</a:t>
            </a:r>
            <a:endParaRPr lang="en-US" sz="5400" b="1" cap="none" spc="0" dirty="0">
              <a:ln w="11430"/>
              <a:solidFill>
                <a:srgbClr val="002060"/>
              </a:solidFill>
              <a:effectLst>
                <a:outerShdw blurRad="50800" dist="39000" dir="5460000" algn="tl">
                  <a:srgbClr val="000000">
                    <a:alpha val="38000"/>
                  </a:srgbClr>
                </a:outerShdw>
              </a:effectLst>
            </a:endParaRPr>
          </a:p>
        </p:txBody>
      </p:sp>
      <p:sp>
        <p:nvSpPr>
          <p:cNvPr id="13" name="Subtitle 12"/>
          <p:cNvSpPr>
            <a:spLocks noGrp="1"/>
          </p:cNvSpPr>
          <p:nvPr>
            <p:ph type="subTitle" idx="1"/>
          </p:nvPr>
        </p:nvSpPr>
        <p:spPr/>
        <p:txBody>
          <a:bodyPr/>
          <a:lstStyle/>
          <a:p>
            <a:r>
              <a:rPr lang="en-US" b="1" dirty="0" smtClean="0">
                <a:solidFill>
                  <a:schemeClr val="accent2">
                    <a:lumMod val="50000"/>
                  </a:schemeClr>
                </a:solidFill>
              </a:rPr>
              <a:t>A Common Sense Explanation</a:t>
            </a:r>
          </a:p>
          <a:p>
            <a:r>
              <a:rPr lang="en-US" b="1" dirty="0" smtClean="0">
                <a:solidFill>
                  <a:schemeClr val="accent2">
                    <a:lumMod val="50000"/>
                  </a:schemeClr>
                </a:solidFill>
              </a:rPr>
              <a:t>Of The Process of Matching</a:t>
            </a:r>
          </a:p>
          <a:p>
            <a:r>
              <a:rPr lang="en-US" b="1" dirty="0" smtClean="0">
                <a:solidFill>
                  <a:schemeClr val="accent2">
                    <a:lumMod val="50000"/>
                  </a:schemeClr>
                </a:solidFill>
              </a:rPr>
              <a:t>Investors to Homeowners</a:t>
            </a:r>
            <a:endParaRPr lang="en-US" b="1" dirty="0">
              <a:solidFill>
                <a:schemeClr val="accent2">
                  <a:lumMod val="50000"/>
                </a:schemeClr>
              </a:solidFill>
            </a:endParaRPr>
          </a:p>
        </p:txBody>
      </p:sp>
      <p:sp>
        <p:nvSpPr>
          <p:cNvPr id="2" name="TextBox 1"/>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2920887"/>
      </p:ext>
    </p:extLst>
  </p:cSld>
  <p:clrMapOvr>
    <a:masterClrMapping/>
  </p:clrMapOvr>
  <mc:AlternateContent xmlns:mc="http://schemas.openxmlformats.org/markup-compatibility/2006" xmlns:p14="http://schemas.microsoft.com/office/powerpoint/2010/main">
    <mc:Choice Requires="p14">
      <p:transition spd="slow" p14:dur="2000" advTm="27422"/>
    </mc:Choice>
    <mc:Fallback xmlns="">
      <p:transition spd="slow" advTm="27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050"/>
          <p:cNvSpPr txBox="1">
            <a:spLocks noChangeArrowheads="1"/>
          </p:cNvSpPr>
          <p:nvPr/>
        </p:nvSpPr>
        <p:spPr>
          <a:xfrm>
            <a:off x="2438400" y="987245"/>
            <a:ext cx="3686175" cy="762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OPPORTUNITY</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 Box 2053"/>
          <p:cNvSpPr txBox="1">
            <a:spLocks noChangeArrowheads="1"/>
          </p:cNvSpPr>
          <p:nvPr/>
        </p:nvSpPr>
        <p:spPr bwMode="auto">
          <a:xfrm>
            <a:off x="284879" y="4495800"/>
            <a:ext cx="3586943" cy="951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spcBef>
                <a:spcPts val="68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PEOPLE WHO WANT</a:t>
            </a:r>
          </a:p>
          <a:p>
            <a:pPr algn="ctr">
              <a:spcBef>
                <a:spcPts val="68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 TO INVEST $$</a:t>
            </a:r>
            <a:endParaRPr lang="en-US" altLang="en-US" sz="1500" b="1" dirty="0">
              <a:solidFill>
                <a:srgbClr val="000000"/>
              </a:solidFill>
              <a:latin typeface="Arial" panose="020B0604020202020204" pitchFamily="34" charset="0"/>
              <a:cs typeface="Arial" panose="020B0604020202020204" pitchFamily="34" charset="0"/>
            </a:endParaRPr>
          </a:p>
        </p:txBody>
      </p:sp>
      <p:sp>
        <p:nvSpPr>
          <p:cNvPr id="10" name="Text Box 2053"/>
          <p:cNvSpPr txBox="1">
            <a:spLocks noChangeArrowheads="1"/>
          </p:cNvSpPr>
          <p:nvPr/>
        </p:nvSpPr>
        <p:spPr bwMode="auto">
          <a:xfrm>
            <a:off x="4775816" y="4495799"/>
            <a:ext cx="3586943" cy="951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spcBef>
                <a:spcPts val="68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PEOPLE WHO WANT</a:t>
            </a:r>
          </a:p>
          <a:p>
            <a:pPr algn="ctr">
              <a:spcBef>
                <a:spcPts val="68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 TO BORROW  $$</a:t>
            </a:r>
            <a:endParaRPr lang="en-US" altLang="en-US" sz="1500" b="1" dirty="0">
              <a:solidFill>
                <a:srgbClr val="000000"/>
              </a:solidFill>
              <a:latin typeface="Arial" panose="020B0604020202020204" pitchFamily="34" charset="0"/>
              <a:cs typeface="Arial" panose="020B0604020202020204" pitchFamily="34" charset="0"/>
            </a:endParaRPr>
          </a:p>
        </p:txBody>
      </p:sp>
      <p:graphicFrame>
        <p:nvGraphicFramePr>
          <p:cNvPr id="3" name="Object 2"/>
          <p:cNvGraphicFramePr>
            <a:graphicFrameLocks/>
          </p:cNvGraphicFramePr>
          <p:nvPr>
            <p:extLst>
              <p:ext uri="{D42A27DB-BD31-4B8C-83A1-F6EECF244321}">
                <p14:modId xmlns:p14="http://schemas.microsoft.com/office/powerpoint/2010/main" val="1596733784"/>
              </p:ext>
            </p:extLst>
          </p:nvPr>
        </p:nvGraphicFramePr>
        <p:xfrm>
          <a:off x="728975" y="2259012"/>
          <a:ext cx="2698750" cy="1779588"/>
        </p:xfrm>
        <a:graphic>
          <a:graphicData uri="http://schemas.openxmlformats.org/presentationml/2006/ole">
            <mc:AlternateContent xmlns:mc="http://schemas.openxmlformats.org/markup-compatibility/2006">
              <mc:Choice xmlns:v="urn:schemas-microsoft-com:vml" Requires="v">
                <p:oleObj spid="_x0000_s3939" name="Drawing" r:id="rId8" imgW="2698750" imgH="1779588" progId="FLW3Drawing">
                  <p:embed/>
                </p:oleObj>
              </mc:Choice>
              <mc:Fallback>
                <p:oleObj name="Drawing" r:id="rId8" imgW="2698750" imgH="1779588" progId="FLW3Drawing">
                  <p:embed/>
                  <p:pic>
                    <p:nvPicPr>
                      <p:cNvPr id="0" name="Object 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975" y="2259012"/>
                        <a:ext cx="2698750"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4"/>
          <p:cNvGraphicFramePr>
            <a:graphicFrameLocks/>
          </p:cNvGraphicFramePr>
          <p:nvPr>
            <p:extLst>
              <p:ext uri="{D42A27DB-BD31-4B8C-83A1-F6EECF244321}">
                <p14:modId xmlns:p14="http://schemas.microsoft.com/office/powerpoint/2010/main" val="327940526"/>
              </p:ext>
            </p:extLst>
          </p:nvPr>
        </p:nvGraphicFramePr>
        <p:xfrm>
          <a:off x="4648200" y="1981200"/>
          <a:ext cx="1752600" cy="1295400"/>
        </p:xfrm>
        <a:graphic>
          <a:graphicData uri="http://schemas.openxmlformats.org/presentationml/2006/ole">
            <mc:AlternateContent xmlns:mc="http://schemas.openxmlformats.org/markup-compatibility/2006">
              <mc:Choice xmlns:v="urn:schemas-microsoft-com:vml" Requires="v">
                <p:oleObj spid="_x0000_s3940" name="Drawing" r:id="rId10" imgW="2698750" imgH="1779588" progId="FLW3Drawing">
                  <p:embed/>
                </p:oleObj>
              </mc:Choice>
              <mc:Fallback>
                <p:oleObj name="Drawing" r:id="rId10" imgW="2698750" imgH="1779588" progId="FLW3Drawing">
                  <p:embed/>
                  <p:pic>
                    <p:nvPicPr>
                      <p:cNvPr id="0" name="Object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981200"/>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p:cNvGraphicFramePr>
          <p:nvPr>
            <p:extLst>
              <p:ext uri="{D42A27DB-BD31-4B8C-83A1-F6EECF244321}">
                <p14:modId xmlns:p14="http://schemas.microsoft.com/office/powerpoint/2010/main" val="2069005183"/>
              </p:ext>
            </p:extLst>
          </p:nvPr>
        </p:nvGraphicFramePr>
        <p:xfrm>
          <a:off x="6324600" y="1981200"/>
          <a:ext cx="1752600" cy="1295400"/>
        </p:xfrm>
        <a:graphic>
          <a:graphicData uri="http://schemas.openxmlformats.org/presentationml/2006/ole">
            <mc:AlternateContent xmlns:mc="http://schemas.openxmlformats.org/markup-compatibility/2006">
              <mc:Choice xmlns:v="urn:schemas-microsoft-com:vml" Requires="v">
                <p:oleObj spid="_x0000_s3941" name="Drawing" r:id="rId11" imgW="2698750" imgH="1779588" progId="FLW3Drawing">
                  <p:embed/>
                </p:oleObj>
              </mc:Choice>
              <mc:Fallback>
                <p:oleObj name="Drawing" r:id="rId11" imgW="2698750" imgH="1779588" progId="FLW3Drawing">
                  <p:embed/>
                  <p:pic>
                    <p:nvPicPr>
                      <p:cNvPr id="0" name="Object 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1981200"/>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p:cNvGraphicFramePr>
          <p:nvPr>
            <p:extLst>
              <p:ext uri="{D42A27DB-BD31-4B8C-83A1-F6EECF244321}">
                <p14:modId xmlns:p14="http://schemas.microsoft.com/office/powerpoint/2010/main" val="549323436"/>
              </p:ext>
            </p:extLst>
          </p:nvPr>
        </p:nvGraphicFramePr>
        <p:xfrm>
          <a:off x="4648200" y="2895600"/>
          <a:ext cx="1752600" cy="1295400"/>
        </p:xfrm>
        <a:graphic>
          <a:graphicData uri="http://schemas.openxmlformats.org/presentationml/2006/ole">
            <mc:AlternateContent xmlns:mc="http://schemas.openxmlformats.org/markup-compatibility/2006">
              <mc:Choice xmlns:v="urn:schemas-microsoft-com:vml" Requires="v">
                <p:oleObj spid="_x0000_s3942" name="Drawing" r:id="rId12" imgW="2698750" imgH="1779588" progId="FLW3Drawing">
                  <p:embed/>
                </p:oleObj>
              </mc:Choice>
              <mc:Fallback>
                <p:oleObj name="Drawing" r:id="rId12" imgW="2698750" imgH="1779588" progId="FLW3Drawing">
                  <p:embed/>
                  <p:pic>
                    <p:nvPicPr>
                      <p:cNvPr id="0" name="Object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2895600"/>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p:cNvGraphicFramePr>
          <p:nvPr>
            <p:extLst>
              <p:ext uri="{D42A27DB-BD31-4B8C-83A1-F6EECF244321}">
                <p14:modId xmlns:p14="http://schemas.microsoft.com/office/powerpoint/2010/main" val="3994758340"/>
              </p:ext>
            </p:extLst>
          </p:nvPr>
        </p:nvGraphicFramePr>
        <p:xfrm>
          <a:off x="6324600" y="2895600"/>
          <a:ext cx="1752600" cy="1295400"/>
        </p:xfrm>
        <a:graphic>
          <a:graphicData uri="http://schemas.openxmlformats.org/presentationml/2006/ole">
            <mc:AlternateContent xmlns:mc="http://schemas.openxmlformats.org/markup-compatibility/2006">
              <mc:Choice xmlns:v="urn:schemas-microsoft-com:vml" Requires="v">
                <p:oleObj spid="_x0000_s3943" name="Drawing" r:id="rId13" imgW="2698750" imgH="1779588" progId="FLW3Drawing">
                  <p:embed/>
                </p:oleObj>
              </mc:Choice>
              <mc:Fallback>
                <p:oleObj name="Drawing" r:id="rId13" imgW="2698750" imgH="1779588" progId="FLW3Drawing">
                  <p:embed/>
                  <p:pic>
                    <p:nvPicPr>
                      <p:cNvPr id="0" name="Object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2895600"/>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4044712"/>
      </p:ext>
    </p:extLst>
  </p:cSld>
  <p:clrMapOvr>
    <a:masterClrMapping/>
  </p:clrMapOvr>
  <mc:AlternateContent xmlns:mc="http://schemas.openxmlformats.org/markup-compatibility/2006" xmlns:p14="http://schemas.microsoft.com/office/powerpoint/2010/main">
    <mc:Choice Requires="p14">
      <p:transition spd="slow" p14:dur="2000" advTm="28641"/>
    </mc:Choice>
    <mc:Fallback xmlns="">
      <p:transition spd="slow" advTm="28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2053"/>
          <p:cNvSpPr txBox="1">
            <a:spLocks noChangeArrowheads="1"/>
          </p:cNvSpPr>
          <p:nvPr/>
        </p:nvSpPr>
        <p:spPr bwMode="auto">
          <a:xfrm>
            <a:off x="284879" y="4700746"/>
            <a:ext cx="8249521" cy="1395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DEFINE RATES, RISKS, </a:t>
            </a:r>
            <a:r>
              <a:rPr lang="en-US" altLang="en-US" sz="2800" b="1" dirty="0" err="1" smtClean="0">
                <a:solidFill>
                  <a:srgbClr val="000000"/>
                </a:solidFill>
                <a:latin typeface="Arial" panose="020B0604020202020204" pitchFamily="34" charset="0"/>
                <a:cs typeface="Arial" panose="020B0604020202020204" pitchFamily="34" charset="0"/>
              </a:rPr>
              <a:t>Ts</a:t>
            </a:r>
            <a:r>
              <a:rPr lang="en-US" altLang="en-US" sz="2800" b="1" dirty="0" smtClean="0">
                <a:solidFill>
                  <a:srgbClr val="000000"/>
                </a:solidFill>
                <a:latin typeface="Arial" panose="020B0604020202020204" pitchFamily="34" charset="0"/>
                <a:cs typeface="Arial" panose="020B0604020202020204" pitchFamily="34" charset="0"/>
              </a:rPr>
              <a:t> &amp; Cs </a:t>
            </a:r>
          </a:p>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TO MARRY INVESTORS WITH BORROWERS</a:t>
            </a:r>
          </a:p>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CREATING PROFIT FOR FINANCIAL FIRMS</a:t>
            </a:r>
            <a:endParaRPr lang="en-US" altLang="en-US" sz="1500" b="1" dirty="0">
              <a:solidFill>
                <a:srgbClr val="000000"/>
              </a:solidFill>
              <a:latin typeface="Arial" panose="020B0604020202020204" pitchFamily="34" charset="0"/>
              <a:cs typeface="Arial" panose="020B0604020202020204" pitchFamily="34" charset="0"/>
            </a:endParaRPr>
          </a:p>
        </p:txBody>
      </p:sp>
      <p:sp>
        <p:nvSpPr>
          <p:cNvPr id="17" name="Rectangle 2050"/>
          <p:cNvSpPr txBox="1">
            <a:spLocks noChangeArrowheads="1"/>
          </p:cNvSpPr>
          <p:nvPr/>
        </p:nvSpPr>
        <p:spPr>
          <a:xfrm>
            <a:off x="2438400" y="838200"/>
            <a:ext cx="3686175" cy="762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FINANCIERS</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Box 7"/>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3438" y="1433621"/>
            <a:ext cx="4292401" cy="3138379"/>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823006439"/>
              </p:ext>
            </p:extLst>
          </p:nvPr>
        </p:nvGraphicFramePr>
        <p:xfrm>
          <a:off x="3581400" y="2655961"/>
          <a:ext cx="1743497" cy="1839839"/>
        </p:xfrm>
        <a:graphic>
          <a:graphicData uri="http://schemas.openxmlformats.org/presentationml/2006/ole">
            <mc:AlternateContent xmlns:mc="http://schemas.openxmlformats.org/markup-compatibility/2006">
              <mc:Choice xmlns:v="urn:schemas-microsoft-com:vml" Requires="v">
                <p:oleObj spid="_x0000_s7280" name="Drawing" r:id="rId9" imgW="153567" imgH="929084" progId="FLW3Drawing">
                  <p:embed/>
                </p:oleObj>
              </mc:Choice>
              <mc:Fallback>
                <p:oleObj name="Drawing" r:id="rId9" imgW="153567" imgH="929084" progId="FLW3Drawing">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2655961"/>
                        <a:ext cx="1743497" cy="1839839"/>
                      </a:xfrm>
                      <a:prstGeom prst="rect">
                        <a:avLst/>
                      </a:prstGeom>
                      <a:noFill/>
                      <a:ln>
                        <a:noFill/>
                      </a:ln>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3225388"/>
      </p:ext>
    </p:extLst>
  </p:cSld>
  <p:clrMapOvr>
    <a:masterClrMapping/>
  </p:clrMapOvr>
  <mc:AlternateContent xmlns:mc="http://schemas.openxmlformats.org/markup-compatibility/2006" xmlns:p14="http://schemas.microsoft.com/office/powerpoint/2010/main">
    <mc:Choice Requires="p14">
      <p:transition spd="slow" p14:dur="2000" advTm="45449"/>
    </mc:Choice>
    <mc:Fallback xmlns="">
      <p:transition spd="slow" advTm="4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59896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050"/>
          <p:cNvSpPr txBox="1">
            <a:spLocks noChangeArrowheads="1"/>
          </p:cNvSpPr>
          <p:nvPr/>
        </p:nvSpPr>
        <p:spPr>
          <a:xfrm>
            <a:off x="2438400" y="987245"/>
            <a:ext cx="3962400" cy="762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SECURITIZATION</a:t>
            </a:r>
          </a:p>
        </p:txBody>
      </p:sp>
      <p:sp>
        <p:nvSpPr>
          <p:cNvPr id="8" name="Text Box 2053"/>
          <p:cNvSpPr txBox="1">
            <a:spLocks noChangeArrowheads="1"/>
          </p:cNvSpPr>
          <p:nvPr/>
        </p:nvSpPr>
        <p:spPr bwMode="auto">
          <a:xfrm>
            <a:off x="284879" y="4572000"/>
            <a:ext cx="7944721" cy="138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INVESTORS’ MONEY BECOME TRUSTS</a:t>
            </a:r>
          </a:p>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 WITH RETURNS MEASURED BY </a:t>
            </a:r>
          </a:p>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MORTGAGE BACKED SECURITIES</a:t>
            </a:r>
          </a:p>
        </p:txBody>
      </p:sp>
      <p:pic>
        <p:nvPicPr>
          <p:cNvPr id="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9058" y="2274975"/>
            <a:ext cx="2141612" cy="165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1000" y="2338406"/>
            <a:ext cx="1270667" cy="149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757203" y="2274975"/>
            <a:ext cx="2863947" cy="1729012"/>
            <a:chOff x="141224" y="1894244"/>
            <a:chExt cx="3901252" cy="2174418"/>
          </a:xfrm>
        </p:grpSpPr>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145" y="2720381"/>
              <a:ext cx="1945721" cy="89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24" y="1894244"/>
              <a:ext cx="1945721" cy="89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6755" y="2274975"/>
              <a:ext cx="1945721" cy="89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2311" y="3177850"/>
              <a:ext cx="1945721" cy="89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Striped Right Arrow 2"/>
          <p:cNvSpPr/>
          <p:nvPr/>
        </p:nvSpPr>
        <p:spPr>
          <a:xfrm>
            <a:off x="3707311" y="2713127"/>
            <a:ext cx="636089" cy="1020673"/>
          </a:xfrm>
          <a:prstGeom prst="stripedRightArrow">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riped Right Arrow 15"/>
          <p:cNvSpPr/>
          <p:nvPr/>
        </p:nvSpPr>
        <p:spPr>
          <a:xfrm>
            <a:off x="5562600" y="2713127"/>
            <a:ext cx="636089" cy="1020673"/>
          </a:xfrm>
          <a:prstGeom prst="stripedRightArrow">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44333" y="2743200"/>
            <a:ext cx="965867" cy="400110"/>
          </a:xfrm>
          <a:prstGeom prst="rect">
            <a:avLst/>
          </a:prstGeom>
          <a:noFill/>
        </p:spPr>
        <p:txBody>
          <a:bodyPr wrap="square" rtlCol="0">
            <a:spAutoFit/>
          </a:bodyPr>
          <a:lstStyle/>
          <a:p>
            <a:r>
              <a:rPr lang="en-US" sz="2000" b="1" dirty="0" smtClean="0"/>
              <a:t>TRUST</a:t>
            </a:r>
          </a:p>
        </p:txBody>
      </p:sp>
      <p:sp>
        <p:nvSpPr>
          <p:cNvPr id="17" name="TextBox 16"/>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1060828"/>
      </p:ext>
    </p:extLst>
  </p:cSld>
  <p:clrMapOvr>
    <a:masterClrMapping/>
  </p:clrMapOvr>
  <mc:AlternateContent xmlns:mc="http://schemas.openxmlformats.org/markup-compatibility/2006" xmlns:p14="http://schemas.microsoft.com/office/powerpoint/2010/main">
    <mc:Choice Requires="p14">
      <p:transition spd="slow" p14:dur="2000" advTm="49185"/>
    </mc:Choice>
    <mc:Fallback xmlns="">
      <p:transition spd="slow" advTm="49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6019800"/>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050"/>
          <p:cNvSpPr txBox="1">
            <a:spLocks noChangeArrowheads="1"/>
          </p:cNvSpPr>
          <p:nvPr/>
        </p:nvSpPr>
        <p:spPr>
          <a:xfrm>
            <a:off x="2438400" y="987245"/>
            <a:ext cx="3962400" cy="762000"/>
          </a:xfrm>
          <a:prstGeom prst="rect">
            <a:avLst/>
          </a:prstGeom>
          <a:no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DIVIDING UP THE PIE</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 Box 2053"/>
          <p:cNvSpPr txBox="1">
            <a:spLocks noChangeArrowheads="1"/>
          </p:cNvSpPr>
          <p:nvPr/>
        </p:nvSpPr>
        <p:spPr bwMode="auto">
          <a:xfrm>
            <a:off x="284879" y="4876800"/>
            <a:ext cx="7944721" cy="86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a:spcBef>
                <a:spcPts val="68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CREATE TRANCHES &amp; GIVE TO MORTGAGE SALES FIRMS TO SELL TO BORROWERS</a:t>
            </a:r>
          </a:p>
        </p:txBody>
      </p:sp>
      <p:pic>
        <p:nvPicPr>
          <p:cNvPr id="7" name="Picture 20" descr="http://images.clipartpanda.com/scissors-cutting-paper-clipart-scissors-clip-art-Anonymous_Scissors_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1473" y="1277353"/>
            <a:ext cx="3650127" cy="3650127"/>
          </a:xfrm>
          <a:prstGeom prst="rect">
            <a:avLst/>
          </a:prstGeom>
          <a:noFill/>
          <a:extLst>
            <a:ext uri="{909E8E84-426E-40DD-AFC4-6F175D3DCCD1}">
              <a14:hiddenFill xmlns:a14="http://schemas.microsoft.com/office/drawing/2010/main">
                <a:solidFill>
                  <a:srgbClr val="FFFFFF"/>
                </a:solidFill>
              </a14:hiddenFill>
            </a:ext>
          </a:extLst>
        </p:spPr>
      </p:pic>
      <p:pic>
        <p:nvPicPr>
          <p:cNvPr id="13313"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1636186"/>
            <a:ext cx="2744819" cy="301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7144918"/>
      </p:ext>
    </p:extLst>
  </p:cSld>
  <p:clrMapOvr>
    <a:masterClrMapping/>
  </p:clrMapOvr>
  <mc:AlternateContent xmlns:mc="http://schemas.openxmlformats.org/markup-compatibility/2006" xmlns:p14="http://schemas.microsoft.com/office/powerpoint/2010/main">
    <mc:Choice Requires="p14">
      <p:transition spd="slow" p14:dur="2000" advTm="14513"/>
    </mc:Choice>
    <mc:Fallback xmlns="">
      <p:transition spd="slow" advTm="1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050"/>
          <p:cNvSpPr txBox="1">
            <a:spLocks noChangeArrowheads="1"/>
          </p:cNvSpPr>
          <p:nvPr/>
        </p:nvSpPr>
        <p:spPr>
          <a:xfrm>
            <a:off x="2438400" y="987245"/>
            <a:ext cx="3686175" cy="762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SELLING</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 Box 2053"/>
          <p:cNvSpPr txBox="1">
            <a:spLocks noChangeArrowheads="1"/>
          </p:cNvSpPr>
          <p:nvPr/>
        </p:nvSpPr>
        <p:spPr bwMode="auto">
          <a:xfrm>
            <a:off x="220299" y="1749245"/>
            <a:ext cx="2657651" cy="951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spcBef>
                <a:spcPts val="68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SECURITIES </a:t>
            </a:r>
          </a:p>
          <a:p>
            <a:pPr algn="ctr">
              <a:spcBef>
                <a:spcPts val="68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TO INVESTORS</a:t>
            </a:r>
            <a:endParaRPr lang="en-US" altLang="en-US" sz="1500" b="1" dirty="0">
              <a:solidFill>
                <a:srgbClr val="000000"/>
              </a:solidFill>
              <a:latin typeface="Arial" panose="020B0604020202020204" pitchFamily="34" charset="0"/>
              <a:cs typeface="Arial" panose="020B0604020202020204" pitchFamily="34" charset="0"/>
            </a:endParaRPr>
          </a:p>
        </p:txBody>
      </p:sp>
      <p:sp>
        <p:nvSpPr>
          <p:cNvPr id="10" name="Text Box 2053"/>
          <p:cNvSpPr txBox="1">
            <a:spLocks noChangeArrowheads="1"/>
          </p:cNvSpPr>
          <p:nvPr/>
        </p:nvSpPr>
        <p:spPr bwMode="auto">
          <a:xfrm>
            <a:off x="5378038" y="3124200"/>
            <a:ext cx="3003964" cy="951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spcBef>
                <a:spcPts val="68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MORTGAGES</a:t>
            </a:r>
          </a:p>
          <a:p>
            <a:pPr algn="ctr">
              <a:spcBef>
                <a:spcPts val="68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TO BORROWERS</a:t>
            </a:r>
            <a:endParaRPr lang="en-US" altLang="en-US" sz="1500" b="1" dirty="0">
              <a:solidFill>
                <a:srgbClr val="000000"/>
              </a:solidFill>
              <a:latin typeface="Arial" panose="020B0604020202020204" pitchFamily="34" charset="0"/>
              <a:cs typeface="Arial" panose="020B0604020202020204" pitchFamily="34" charset="0"/>
            </a:endParaRPr>
          </a:p>
        </p:txBody>
      </p:sp>
      <p:graphicFrame>
        <p:nvGraphicFramePr>
          <p:cNvPr id="3" name="Object 2"/>
          <p:cNvGraphicFramePr>
            <a:graphicFrameLocks/>
          </p:cNvGraphicFramePr>
          <p:nvPr>
            <p:extLst>
              <p:ext uri="{D42A27DB-BD31-4B8C-83A1-F6EECF244321}">
                <p14:modId xmlns:p14="http://schemas.microsoft.com/office/powerpoint/2010/main" val="1333946484"/>
              </p:ext>
            </p:extLst>
          </p:nvPr>
        </p:nvGraphicFramePr>
        <p:xfrm>
          <a:off x="592520" y="2803704"/>
          <a:ext cx="1913207" cy="1009170"/>
        </p:xfrm>
        <a:graphic>
          <a:graphicData uri="http://schemas.openxmlformats.org/presentationml/2006/ole">
            <mc:AlternateContent xmlns:mc="http://schemas.openxmlformats.org/markup-compatibility/2006">
              <mc:Choice xmlns:v="urn:schemas-microsoft-com:vml" Requires="v">
                <p:oleObj spid="_x0000_s7165" name="Drawing" r:id="rId8" imgW="2698750" imgH="1779588" progId="FLW3Drawing">
                  <p:embed/>
                </p:oleObj>
              </mc:Choice>
              <mc:Fallback>
                <p:oleObj name="Drawing" r:id="rId8" imgW="2698750" imgH="1779588" progId="FLW3Drawing">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520" y="2803704"/>
                        <a:ext cx="1913207" cy="1009170"/>
                      </a:xfrm>
                      <a:prstGeom prst="rect">
                        <a:avLst/>
                      </a:prstGeom>
                      <a:noFill/>
                      <a:ln>
                        <a:noFill/>
                      </a:ln>
                      <a:effectLst/>
                    </p:spPr>
                  </p:pic>
                </p:oleObj>
              </mc:Fallback>
            </mc:AlternateContent>
          </a:graphicData>
        </a:graphic>
      </p:graphicFrame>
      <p:grpSp>
        <p:nvGrpSpPr>
          <p:cNvPr id="2" name="Group 1"/>
          <p:cNvGrpSpPr/>
          <p:nvPr/>
        </p:nvGrpSpPr>
        <p:grpSpPr>
          <a:xfrm>
            <a:off x="5592630" y="4191000"/>
            <a:ext cx="2636970" cy="1524000"/>
            <a:chOff x="4694370" y="3124200"/>
            <a:chExt cx="3429000" cy="2209800"/>
          </a:xfrm>
        </p:grpSpPr>
        <p:graphicFrame>
          <p:nvGraphicFramePr>
            <p:cNvPr id="5" name="Object 4"/>
            <p:cNvGraphicFramePr>
              <a:graphicFrameLocks/>
            </p:cNvGraphicFramePr>
            <p:nvPr>
              <p:extLst>
                <p:ext uri="{D42A27DB-BD31-4B8C-83A1-F6EECF244321}">
                  <p14:modId xmlns:p14="http://schemas.microsoft.com/office/powerpoint/2010/main" val="2566443346"/>
                </p:ext>
              </p:extLst>
            </p:nvPr>
          </p:nvGraphicFramePr>
          <p:xfrm>
            <a:off x="4694370" y="3124200"/>
            <a:ext cx="1752600" cy="1295400"/>
          </p:xfrm>
          <a:graphic>
            <a:graphicData uri="http://schemas.openxmlformats.org/presentationml/2006/ole">
              <mc:AlternateContent xmlns:mc="http://schemas.openxmlformats.org/markup-compatibility/2006">
                <mc:Choice xmlns:v="urn:schemas-microsoft-com:vml" Requires="v">
                  <p:oleObj spid="_x0000_s7166" name="Drawing" r:id="rId10" imgW="2698750" imgH="1779588" progId="FLW3Drawing">
                    <p:embed/>
                  </p:oleObj>
                </mc:Choice>
                <mc:Fallback>
                  <p:oleObj name="Drawing" r:id="rId10" imgW="2698750" imgH="1779588" progId="FLW3Drawing">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4370" y="3124200"/>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p:cNvGraphicFramePr>
            <p:nvPr>
              <p:extLst>
                <p:ext uri="{D42A27DB-BD31-4B8C-83A1-F6EECF244321}">
                  <p14:modId xmlns:p14="http://schemas.microsoft.com/office/powerpoint/2010/main" val="577209445"/>
                </p:ext>
              </p:extLst>
            </p:nvPr>
          </p:nvGraphicFramePr>
          <p:xfrm>
            <a:off x="6370770" y="3124200"/>
            <a:ext cx="1752600" cy="1295400"/>
          </p:xfrm>
          <a:graphic>
            <a:graphicData uri="http://schemas.openxmlformats.org/presentationml/2006/ole">
              <mc:AlternateContent xmlns:mc="http://schemas.openxmlformats.org/markup-compatibility/2006">
                <mc:Choice xmlns:v="urn:schemas-microsoft-com:vml" Requires="v">
                  <p:oleObj spid="_x0000_s7167" name="Drawing" r:id="rId11" imgW="2698750" imgH="1779588" progId="FLW3Drawing">
                    <p:embed/>
                  </p:oleObj>
                </mc:Choice>
                <mc:Fallback>
                  <p:oleObj name="Drawing" r:id="rId11" imgW="2698750" imgH="1779588" progId="FLW3Drawing">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0770" y="3124200"/>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p:cNvGraphicFramePr>
            <p:nvPr>
              <p:extLst>
                <p:ext uri="{D42A27DB-BD31-4B8C-83A1-F6EECF244321}">
                  <p14:modId xmlns:p14="http://schemas.microsoft.com/office/powerpoint/2010/main" val="1109769593"/>
                </p:ext>
              </p:extLst>
            </p:nvPr>
          </p:nvGraphicFramePr>
          <p:xfrm>
            <a:off x="4694370" y="4038600"/>
            <a:ext cx="1752600" cy="1295400"/>
          </p:xfrm>
          <a:graphic>
            <a:graphicData uri="http://schemas.openxmlformats.org/presentationml/2006/ole">
              <mc:AlternateContent xmlns:mc="http://schemas.openxmlformats.org/markup-compatibility/2006">
                <mc:Choice xmlns:v="urn:schemas-microsoft-com:vml" Requires="v">
                  <p:oleObj spid="_x0000_s12288" name="Drawing" r:id="rId12" imgW="2698750" imgH="1779588" progId="FLW3Drawing">
                    <p:embed/>
                  </p:oleObj>
                </mc:Choice>
                <mc:Fallback>
                  <p:oleObj name="Drawing" r:id="rId12" imgW="2698750" imgH="1779588" progId="FLW3Drawing">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4370" y="4038600"/>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p:cNvGraphicFramePr>
            <p:nvPr>
              <p:extLst>
                <p:ext uri="{D42A27DB-BD31-4B8C-83A1-F6EECF244321}">
                  <p14:modId xmlns:p14="http://schemas.microsoft.com/office/powerpoint/2010/main" val="1614617160"/>
                </p:ext>
              </p:extLst>
            </p:nvPr>
          </p:nvGraphicFramePr>
          <p:xfrm>
            <a:off x="6370770" y="4038600"/>
            <a:ext cx="1752600" cy="1295400"/>
          </p:xfrm>
          <a:graphic>
            <a:graphicData uri="http://schemas.openxmlformats.org/presentationml/2006/ole">
              <mc:AlternateContent xmlns:mc="http://schemas.openxmlformats.org/markup-compatibility/2006">
                <mc:Choice xmlns:v="urn:schemas-microsoft-com:vml" Requires="v">
                  <p:oleObj spid="_x0000_s12289" name="Drawing" r:id="rId13" imgW="2698750" imgH="1779588" progId="FLW3Drawing">
                    <p:embed/>
                  </p:oleObj>
                </mc:Choice>
                <mc:Fallback>
                  <p:oleObj name="Drawing" r:id="rId13" imgW="2698750" imgH="1779588" progId="FLW3Drawing">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0770" y="4038600"/>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843883271"/>
              </p:ext>
            </p:extLst>
          </p:nvPr>
        </p:nvGraphicFramePr>
        <p:xfrm>
          <a:off x="2877950" y="1749245"/>
          <a:ext cx="2398713" cy="3748140"/>
        </p:xfrm>
        <a:graphic>
          <a:graphicData uri="http://schemas.openxmlformats.org/presentationml/2006/ole">
            <mc:AlternateContent xmlns:mc="http://schemas.openxmlformats.org/markup-compatibility/2006">
              <mc:Choice xmlns:v="urn:schemas-microsoft-com:vml" Requires="v">
                <p:oleObj spid="_x0000_s12290" name="Bitmap Image" r:id="rId14" imgW="1371429" imgH="2142857" progId="PBrush">
                  <p:embed/>
                </p:oleObj>
              </mc:Choice>
              <mc:Fallback>
                <p:oleObj name="Bitmap Image" r:id="rId14" imgW="1371429" imgH="2142857" progId="PBrush">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7950" y="1749245"/>
                        <a:ext cx="2398713" cy="3748140"/>
                      </a:xfrm>
                      <a:prstGeom prst="rect">
                        <a:avLst/>
                      </a:prstGeom>
                      <a:noFill/>
                      <a:ln>
                        <a:noFill/>
                      </a:ln>
                    </p:spPr>
                  </p:pic>
                </p:oleObj>
              </mc:Fallback>
            </mc:AlternateContent>
          </a:graphicData>
        </a:graphic>
      </p:graphicFrame>
      <p:sp>
        <p:nvSpPr>
          <p:cNvPr id="15" name="TextBox 14"/>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4225239"/>
      </p:ext>
    </p:extLst>
  </p:cSld>
  <p:clrMapOvr>
    <a:masterClrMapping/>
  </p:clrMapOvr>
  <mc:AlternateContent xmlns:mc="http://schemas.openxmlformats.org/markup-compatibility/2006" xmlns:p14="http://schemas.microsoft.com/office/powerpoint/2010/main">
    <mc:Choice Requires="p14">
      <p:transition spd="slow" p14:dur="2000" advTm="15456"/>
    </mc:Choice>
    <mc:Fallback xmlns="">
      <p:transition spd="slow" advTm="15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6065837"/>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2438" y="1676400"/>
            <a:ext cx="3769161" cy="3325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5927" y="990600"/>
            <a:ext cx="1637295" cy="405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2053"/>
          <p:cNvSpPr txBox="1">
            <a:spLocks noChangeArrowheads="1"/>
          </p:cNvSpPr>
          <p:nvPr/>
        </p:nvSpPr>
        <p:spPr bwMode="auto">
          <a:xfrm>
            <a:off x="284879" y="4839657"/>
            <a:ext cx="8249521" cy="913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DETERMINE BORROWERS</a:t>
            </a:r>
          </a:p>
          <a:p>
            <a:pPr algn="ctr">
              <a:spcBef>
                <a:spcPts val="400"/>
              </a:spcBef>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 WHO WILL BE APPROVED FOR MORTGAGES</a:t>
            </a:r>
            <a:endParaRPr lang="en-US" altLang="en-US" sz="1500" b="1" dirty="0">
              <a:solidFill>
                <a:srgbClr val="000000"/>
              </a:solidFill>
              <a:latin typeface="Arial" panose="020B0604020202020204" pitchFamily="34" charset="0"/>
              <a:cs typeface="Arial" panose="020B0604020202020204" pitchFamily="34" charset="0"/>
            </a:endParaRPr>
          </a:p>
        </p:txBody>
      </p:sp>
      <p:sp>
        <p:nvSpPr>
          <p:cNvPr id="17" name="Rectangle 2050"/>
          <p:cNvSpPr txBox="1">
            <a:spLocks noChangeArrowheads="1"/>
          </p:cNvSpPr>
          <p:nvPr/>
        </p:nvSpPr>
        <p:spPr>
          <a:xfrm>
            <a:off x="2438400" y="838200"/>
            <a:ext cx="3686175" cy="762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UNDERWRITERS</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Box 7"/>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8706572"/>
      </p:ext>
    </p:extLst>
  </p:cSld>
  <p:clrMapOvr>
    <a:masterClrMapping/>
  </p:clrMapOvr>
  <mc:AlternateContent xmlns:mc="http://schemas.openxmlformats.org/markup-compatibility/2006" xmlns:p14="http://schemas.microsoft.com/office/powerpoint/2010/main">
    <mc:Choice Requires="p14">
      <p:transition spd="slow" p14:dur="2000" advTm="14994"/>
    </mc:Choice>
    <mc:Fallback xmlns="">
      <p:transition spd="slow" advTm="1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 y="314325"/>
            <a:ext cx="1504950" cy="44767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0" y="6096000"/>
            <a:ext cx="88773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050"/>
          <p:cNvSpPr txBox="1">
            <a:spLocks noChangeArrowheads="1"/>
          </p:cNvSpPr>
          <p:nvPr/>
        </p:nvSpPr>
        <p:spPr>
          <a:xfrm>
            <a:off x="2438400" y="987245"/>
            <a:ext cx="3962400" cy="762000"/>
          </a:xfrm>
          <a:prstGeom prst="rect">
            <a:avLst/>
          </a:prstGeom>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5000"/>
              </a:lnSpc>
            </a:pPr>
            <a:r>
              <a:rPr lang="en-US" altLang="en-US" sz="3200" b="1" dirty="0" smtClean="0">
                <a:solidFill>
                  <a:srgbClr val="990033"/>
                </a:solidFill>
                <a:latin typeface="Arial" panose="020B0604020202020204" pitchFamily="34" charset="0"/>
                <a:cs typeface="Arial" panose="020B0604020202020204" pitchFamily="34" charset="0"/>
              </a:rPr>
              <a:t>CLOSING THE DEAL</a:t>
            </a:r>
            <a:endParaRPr lang="en-US" altLang="en-US" sz="3200" b="1" dirty="0">
              <a:solidFill>
                <a:srgbClr val="990033"/>
              </a:solidFill>
              <a:latin typeface="Arial" panose="020B0604020202020204" pitchFamily="34" charset="0"/>
              <a:cs typeface="Arial" panose="020B0604020202020204" pitchFamily="34" charset="0"/>
            </a:endParaRPr>
          </a:p>
        </p:txBody>
      </p:sp>
      <p:sp>
        <p:nvSpPr>
          <p:cNvPr id="8" name="Text Box 2053"/>
          <p:cNvSpPr txBox="1">
            <a:spLocks noChangeArrowheads="1"/>
          </p:cNvSpPr>
          <p:nvPr/>
        </p:nvSpPr>
        <p:spPr bwMode="auto">
          <a:xfrm>
            <a:off x="284879" y="4876800"/>
            <a:ext cx="7944721" cy="964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a:spcBef>
                <a:spcPts val="400"/>
              </a:spcBef>
              <a:spcAft>
                <a:spcPts val="400"/>
              </a:spcAft>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TURN OVER DONE DEALS </a:t>
            </a:r>
          </a:p>
          <a:p>
            <a:pPr algn="ctr">
              <a:spcBef>
                <a:spcPts val="400"/>
              </a:spcBef>
              <a:spcAft>
                <a:spcPts val="400"/>
              </a:spcAft>
              <a:buClrTx/>
              <a:buSzTx/>
              <a:buFontTx/>
              <a:buNone/>
            </a:pPr>
            <a:r>
              <a:rPr lang="en-US" altLang="en-US" sz="2800" b="1" dirty="0" smtClean="0">
                <a:solidFill>
                  <a:srgbClr val="000000"/>
                </a:solidFill>
                <a:latin typeface="Arial" panose="020B0604020202020204" pitchFamily="34" charset="0"/>
                <a:cs typeface="Arial" panose="020B0604020202020204" pitchFamily="34" charset="0"/>
              </a:rPr>
              <a:t>TO MORTGAGE SERVICING FIRMS</a:t>
            </a:r>
          </a:p>
        </p:txBody>
      </p:sp>
      <p:pic>
        <p:nvPicPr>
          <p:cNvPr id="7" name="Picture 8" descr="http://images.clipartpanda.com/handshake-clipart-KijxjEyiq.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0574" y="2057400"/>
            <a:ext cx="4258052" cy="20708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96000" y="6477000"/>
            <a:ext cx="2362200" cy="369332"/>
          </a:xfrm>
          <a:prstGeom prst="rect">
            <a:avLst/>
          </a:prstGeom>
          <a:noFill/>
        </p:spPr>
        <p:txBody>
          <a:bodyPr wrap="square" lIns="45720" rIns="45720" rtlCol="0" anchor="b" anchorCtr="1">
            <a:spAutoFit/>
          </a:bodyPr>
          <a:lstStyle/>
          <a:p>
            <a:r>
              <a:rPr lang="en-US" dirty="0"/>
              <a:t> </a:t>
            </a:r>
            <a:r>
              <a:rPr lang="en-US" sz="1400" b="1" dirty="0">
                <a:latin typeface="Times New Roman" panose="02020603050405020304" pitchFamily="18" charset="0"/>
                <a:cs typeface="Times New Roman" panose="02020603050405020304" pitchFamily="18" charset="0"/>
              </a:rPr>
              <a:t>© Copyright 2016  FinFix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1060828"/>
      </p:ext>
    </p:extLst>
  </p:cSld>
  <p:clrMapOvr>
    <a:masterClrMapping/>
  </p:clrMapOvr>
  <mc:AlternateContent xmlns:mc="http://schemas.openxmlformats.org/markup-compatibility/2006" xmlns:p14="http://schemas.microsoft.com/office/powerpoint/2010/main">
    <mc:Choice Requires="p14">
      <p:transition spd="slow" p14:dur="2000" advTm="17680"/>
    </mc:Choice>
    <mc:Fallback xmlns="">
      <p:transition spd="slow" advTm="1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1378</TotalTime>
  <Words>436</Words>
  <Application>Microsoft Office PowerPoint</Application>
  <PresentationFormat>On-screen Show (4:3)</PresentationFormat>
  <Paragraphs>124</Paragraphs>
  <Slides>17</Slides>
  <Notes>17</Notes>
  <HiddenSlides>0</HiddenSlides>
  <MMClips>17</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17</vt:i4>
      </vt:variant>
    </vt:vector>
  </HeadingPairs>
  <TitlesOfParts>
    <vt:vector size="21" baseType="lpstr">
      <vt:lpstr>Office Theme</vt:lpstr>
      <vt:lpstr>Drawing</vt:lpstr>
      <vt:lpstr>Bitmap Image</vt:lpstr>
      <vt:lpstr>Clip</vt:lpstr>
      <vt:lpstr>PowerPoint Presentation</vt:lpstr>
      <vt:lpstr>How Mortgages  are Created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Veronica Williams</cp:lastModifiedBy>
  <cp:revision>140</cp:revision>
  <cp:lastPrinted>2018-01-05T21:33:00Z</cp:lastPrinted>
  <dcterms:created xsi:type="dcterms:W3CDTF">2016-06-11T18:38:14Z</dcterms:created>
  <dcterms:modified xsi:type="dcterms:W3CDTF">2018-01-14T01:42:09Z</dcterms:modified>
</cp:coreProperties>
</file>